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85" r:id="rId2"/>
  </p:sldMasterIdLst>
  <p:notesMasterIdLst>
    <p:notesMasterId r:id="rId13"/>
  </p:notesMasterIdLst>
  <p:sldIdLst>
    <p:sldId id="2139118305" r:id="rId3"/>
    <p:sldId id="2139118294" r:id="rId4"/>
    <p:sldId id="2139118306" r:id="rId5"/>
    <p:sldId id="2139118303" r:id="rId6"/>
    <p:sldId id="2139118304" r:id="rId7"/>
    <p:sldId id="2139118307" r:id="rId8"/>
    <p:sldId id="2139118295" r:id="rId9"/>
    <p:sldId id="2139118300" r:id="rId10"/>
    <p:sldId id="2139118297" r:id="rId11"/>
    <p:sldId id="2139118291" r:id="rId1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CE04D4C-B808-83BF-B74C-CB1E6606A3A3}" name="Elzbieta Matyja (DHL eCom PL)" initials="EM(eP" userId="S::elzbieta.matyja@dhl.com::e8af7941-5c4a-4193-80ca-4aaef54e845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0511"/>
    <a:srgbClr val="FFCC00"/>
    <a:srgbClr val="E5E5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microsoft.com/office/2018/10/relationships/authors" Target="author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9BAF40-7669-4536-963D-E53E45FB5E8A}" type="datetimeFigureOut">
              <a:rPr lang="pl-PL" smtClean="0"/>
              <a:t>02.10.2024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40A02B-8878-4F85-8F8E-F69E3426157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8844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40450" cy="34544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805D71-E475-49A6-9906-3A25824AC915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76818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2.bin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3.bin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4.bin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5.bin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6.bin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7.bin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: full page gradient">
    <p:bg>
      <p:bgPr>
        <a:gradFill flip="none" rotWithShape="1">
          <a:gsLst>
            <a:gs pos="30000">
              <a:schemeClr val="accent3"/>
            </a:gs>
            <a:gs pos="79000">
              <a:srgbClr val="FFDE59"/>
            </a:gs>
            <a:gs pos="100000">
              <a:srgbClr val="FFF0B2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a-subline">
            <a:extLst>
              <a:ext uri="{FF2B5EF4-FFF2-40B4-BE49-F238E27FC236}">
                <a16:creationId xmlns:a16="http://schemas.microsoft.com/office/drawing/2014/main" id="{34533E2D-E3E8-4028-915B-4B522D9607C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32001" y="2690648"/>
            <a:ext cx="11327999" cy="67095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2400" cap="all" baseline="0">
                <a:solidFill>
                  <a:schemeClr val="accent4"/>
                </a:solidFill>
                <a:latin typeface="Delivery Cd Light" panose="020F0406020204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subline in one OR TWO </a:t>
            </a:r>
            <a:r>
              <a:rPr lang="en-US" err="1"/>
              <a:t>lineS</a:t>
            </a:r>
            <a:r>
              <a:rPr lang="en-US"/>
              <a:t>, Delivery CONDENSED LIGHT, 18 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243A0BD6-FFA5-412C-95AF-EC90EFB114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1" y="692150"/>
            <a:ext cx="11327999" cy="1998497"/>
          </a:xfrm>
        </p:spPr>
        <p:txBody>
          <a:bodyPr/>
          <a:lstStyle>
            <a:lvl1pPr>
              <a:lnSpc>
                <a:spcPct val="90000"/>
              </a:lnSpc>
              <a:defRPr sz="4800" b="0" i="0" cap="all" baseline="0">
                <a:solidFill>
                  <a:schemeClr val="accent4"/>
                </a:solidFill>
                <a:latin typeface="Delivery Cd Black" panose="020F0906020204020204" pitchFamily="34" charset="0"/>
              </a:defRPr>
            </a:lvl1pPr>
          </a:lstStyle>
          <a:p>
            <a:r>
              <a:rPr lang="en-US"/>
              <a:t>SAMPLE TITLE ONE OR TWO LINES, Delivery CONDENSED BLACK, 36 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18" name="meta-identifier">
            <a:extLst>
              <a:ext uri="{FF2B5EF4-FFF2-40B4-BE49-F238E27FC236}">
                <a16:creationId xmlns:a16="http://schemas.microsoft.com/office/drawing/2014/main" id="{54E64FCC-3FE9-443B-AD0F-06908B8BA7C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999" y="4103053"/>
            <a:ext cx="6192965" cy="262636"/>
          </a:xfrm>
        </p:spPr>
        <p:txBody>
          <a:bodyPr>
            <a:noAutofit/>
          </a:bodyPr>
          <a:lstStyle>
            <a:lvl1pPr>
              <a:defRPr b="1">
                <a:solidFill>
                  <a:schemeClr val="accent4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DHL Business Unit – Claim, Delivery (bold), 12 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7" name="meta-project">
            <a:extLst>
              <a:ext uri="{FF2B5EF4-FFF2-40B4-BE49-F238E27FC236}">
                <a16:creationId xmlns:a16="http://schemas.microsoft.com/office/drawing/2014/main" id="{8F28B7B0-34F9-4874-994D-5A49D798B3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1999" y="3485487"/>
            <a:ext cx="6192965" cy="533480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>
                <a:solidFill>
                  <a:schemeClr val="tx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Name of the event or project or presenter, Delivery, 12 </a:t>
            </a:r>
            <a:r>
              <a:rPr lang="en-US" err="1"/>
              <a:t>pt</a:t>
            </a:r>
            <a:r>
              <a:rPr lang="en-US"/>
              <a:t> </a:t>
            </a:r>
          </a:p>
          <a:p>
            <a:pPr lvl="0"/>
            <a:r>
              <a:rPr lang="en-US"/>
              <a:t>Location, ## Month ####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EA00A256-AF89-4D8F-86B6-F3DC3A23E94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22275" y="6137768"/>
            <a:ext cx="1990725" cy="301624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33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1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9334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3EF21E-737D-4419-BFB1-7E3BAF4E7B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Double headline with one or two lines, Delivery Bold, 18 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4C42CC-B85A-402A-8160-8B4CC790046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/>
              <a:t>DHL | Doręczenie do najbliższego punktu | Lipiec 2024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238AF6-F51C-40B8-BD5A-EE1AE942F1B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245BC1-4D7B-4ED3-8F01-840FA35126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258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49F3C-D71F-48B0-816B-AA2AB64973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Double headline with one or two lines, Delivery Bold, 18 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4F32AD-3FC7-4091-8554-127642F8067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/>
              <a:t>DHL | Doręczenie do najbliższego punktu | Lipiec 2024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180CEC-C0BC-4F28-99ED-9A7B307FEE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245BC1-4D7B-4ED3-8F01-840FA35126C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05EC38-B07E-496F-9ED7-8B08225083C7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32001" y="1534584"/>
            <a:ext cx="5553933" cy="470746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 sz="1600"/>
            </a:lvl6pPr>
            <a:lvl7pPr>
              <a:defRPr sz="1600"/>
            </a:lvl7pPr>
          </a:lstStyle>
          <a:p>
            <a:pPr lvl="0"/>
            <a:r>
              <a:rPr lang="en-US"/>
              <a:t>Body text in Delivery, 12 </a:t>
            </a:r>
            <a:r>
              <a:rPr lang="en-US" err="1"/>
              <a:t>pt</a:t>
            </a:r>
            <a:endParaRPr lang="en-US"/>
          </a:p>
          <a:p>
            <a:pPr lvl="1"/>
            <a:r>
              <a:rPr lang="en-US"/>
              <a:t>Bullet text, Delivery, 12 </a:t>
            </a:r>
            <a:r>
              <a:rPr lang="en-US" err="1"/>
              <a:t>pt</a:t>
            </a:r>
            <a:r>
              <a:rPr lang="en-US"/>
              <a:t> </a:t>
            </a:r>
          </a:p>
          <a:p>
            <a:pPr lvl="2"/>
            <a:r>
              <a:rPr lang="en-US"/>
              <a:t>Bullet text, Delivery, 12 </a:t>
            </a:r>
            <a:r>
              <a:rPr lang="en-US" err="1"/>
              <a:t>pt</a:t>
            </a:r>
            <a:endParaRPr lang="en-US"/>
          </a:p>
          <a:p>
            <a:pPr lvl="3"/>
            <a:r>
              <a:rPr lang="en-US"/>
              <a:t>Bullet text, Delivery, 12 </a:t>
            </a:r>
            <a:r>
              <a:rPr lang="en-US" err="1"/>
              <a:t>pt</a:t>
            </a:r>
            <a:r>
              <a:rPr lang="en-US"/>
              <a:t> </a:t>
            </a:r>
          </a:p>
          <a:p>
            <a:pPr lvl="4"/>
            <a:r>
              <a:rPr lang="en-US"/>
              <a:t>Action title, Delivery Regular, 15 </a:t>
            </a:r>
            <a:r>
              <a:rPr lang="en-US" err="1"/>
              <a:t>pt</a:t>
            </a:r>
            <a:endParaRPr lang="en-US"/>
          </a:p>
          <a:p>
            <a:pPr lvl="5"/>
            <a:r>
              <a:rPr lang="en-US"/>
              <a:t>Paragraph Headline, Delivery Bold, 12 </a:t>
            </a:r>
            <a:r>
              <a:rPr lang="en-US" err="1"/>
              <a:t>pt</a:t>
            </a:r>
            <a:endParaRPr lang="en-US"/>
          </a:p>
          <a:p>
            <a:pPr lvl="6"/>
            <a:r>
              <a:rPr lang="en-US"/>
              <a:t>Bullet number, Delivery, 12 </a:t>
            </a:r>
            <a:r>
              <a:rPr lang="en-US" err="1"/>
              <a:t>pt</a:t>
            </a:r>
            <a:r>
              <a:rPr lang="en-US"/>
              <a:t> 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09D4F118-EC4E-4697-8B94-89026AF38F0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206066" y="1534584"/>
            <a:ext cx="5553933" cy="470746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 sz="1600"/>
            </a:lvl6pPr>
            <a:lvl7pPr>
              <a:defRPr sz="1600"/>
            </a:lvl7pPr>
          </a:lstStyle>
          <a:p>
            <a:pPr lvl="0"/>
            <a:r>
              <a:rPr lang="en-US"/>
              <a:t>Body text in Delivery, 12 </a:t>
            </a:r>
            <a:r>
              <a:rPr lang="en-US" err="1"/>
              <a:t>pt</a:t>
            </a:r>
            <a:endParaRPr lang="en-US"/>
          </a:p>
          <a:p>
            <a:pPr lvl="1"/>
            <a:r>
              <a:rPr lang="en-US"/>
              <a:t>Bullet text, Delivery, 12 </a:t>
            </a:r>
            <a:r>
              <a:rPr lang="en-US" err="1"/>
              <a:t>pt</a:t>
            </a:r>
            <a:r>
              <a:rPr lang="en-US"/>
              <a:t> </a:t>
            </a:r>
          </a:p>
          <a:p>
            <a:pPr lvl="2"/>
            <a:r>
              <a:rPr lang="en-US"/>
              <a:t>Bullet text, Delivery, 12 </a:t>
            </a:r>
            <a:r>
              <a:rPr lang="en-US" err="1"/>
              <a:t>pt</a:t>
            </a:r>
            <a:endParaRPr lang="en-US"/>
          </a:p>
          <a:p>
            <a:pPr lvl="3"/>
            <a:r>
              <a:rPr lang="en-US"/>
              <a:t>Bullet text, Delivery, 12 </a:t>
            </a:r>
            <a:r>
              <a:rPr lang="en-US" err="1"/>
              <a:t>pt</a:t>
            </a:r>
            <a:r>
              <a:rPr lang="en-US"/>
              <a:t> </a:t>
            </a:r>
          </a:p>
          <a:p>
            <a:pPr lvl="4"/>
            <a:r>
              <a:rPr lang="en-US"/>
              <a:t>Action title, Delivery Regular, 15 </a:t>
            </a:r>
            <a:r>
              <a:rPr lang="en-US" err="1"/>
              <a:t>pt</a:t>
            </a:r>
            <a:endParaRPr lang="en-US"/>
          </a:p>
          <a:p>
            <a:pPr lvl="5"/>
            <a:r>
              <a:rPr lang="en-US"/>
              <a:t>Paragraph Headline, Delivery Bold, 12 </a:t>
            </a:r>
            <a:r>
              <a:rPr lang="en-US" err="1"/>
              <a:t>pt</a:t>
            </a:r>
            <a:endParaRPr lang="en-US"/>
          </a:p>
          <a:p>
            <a:pPr lvl="6"/>
            <a:r>
              <a:rPr lang="en-US"/>
              <a:t>Bullet number, Delivery, 12 </a:t>
            </a:r>
            <a:r>
              <a:rPr lang="en-US" err="1"/>
              <a:t>pt</a:t>
            </a: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392235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1 column, 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C21F6A-3851-4800-A70C-75B7E973A6B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/>
              <a:t>DHL | Doręczenie do najbliższego punktu | Lipiec 2024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0140EB-C614-490E-95CD-A54BE084B79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245BC1-4D7B-4ED3-8F01-840FA35126C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038679AF-4954-4658-B135-45730398D31C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32001" y="1534584"/>
            <a:ext cx="5553933" cy="470746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 sz="1600"/>
            </a:lvl6pPr>
            <a:lvl7pPr>
              <a:defRPr sz="1600"/>
            </a:lvl7pPr>
          </a:lstStyle>
          <a:p>
            <a:pPr lvl="0"/>
            <a:r>
              <a:rPr lang="en-US"/>
              <a:t>Body text in Delivery, 12 </a:t>
            </a:r>
            <a:r>
              <a:rPr lang="en-US" err="1"/>
              <a:t>pt</a:t>
            </a:r>
            <a:endParaRPr lang="en-US"/>
          </a:p>
          <a:p>
            <a:pPr lvl="1"/>
            <a:r>
              <a:rPr lang="en-US"/>
              <a:t>Bullet text, Delivery, 12 </a:t>
            </a:r>
            <a:r>
              <a:rPr lang="en-US" err="1"/>
              <a:t>pt</a:t>
            </a:r>
            <a:r>
              <a:rPr lang="en-US"/>
              <a:t> </a:t>
            </a:r>
          </a:p>
          <a:p>
            <a:pPr lvl="2"/>
            <a:r>
              <a:rPr lang="en-US"/>
              <a:t>Bullet text, Delivery, 12 </a:t>
            </a:r>
            <a:r>
              <a:rPr lang="en-US" err="1"/>
              <a:t>pt</a:t>
            </a:r>
            <a:endParaRPr lang="en-US"/>
          </a:p>
          <a:p>
            <a:pPr lvl="3"/>
            <a:r>
              <a:rPr lang="en-US"/>
              <a:t>Bullet text, Delivery, 12 </a:t>
            </a:r>
            <a:r>
              <a:rPr lang="en-US" err="1"/>
              <a:t>pt</a:t>
            </a:r>
            <a:r>
              <a:rPr lang="en-US"/>
              <a:t> </a:t>
            </a:r>
          </a:p>
          <a:p>
            <a:pPr lvl="4"/>
            <a:r>
              <a:rPr lang="en-US"/>
              <a:t>Action title, Delivery Regular, 15 </a:t>
            </a:r>
            <a:r>
              <a:rPr lang="en-US" err="1"/>
              <a:t>pt</a:t>
            </a:r>
            <a:endParaRPr lang="en-US"/>
          </a:p>
          <a:p>
            <a:pPr lvl="5"/>
            <a:r>
              <a:rPr lang="en-US"/>
              <a:t>Paragraph Headline, Delivery Bold, 12 </a:t>
            </a:r>
            <a:r>
              <a:rPr lang="en-US" err="1"/>
              <a:t>pt</a:t>
            </a:r>
            <a:endParaRPr lang="en-US"/>
          </a:p>
          <a:p>
            <a:pPr lvl="6"/>
            <a:r>
              <a:rPr lang="en-US"/>
              <a:t>Bullet number, Delivery, 12 </a:t>
            </a:r>
            <a:r>
              <a:rPr lang="en-US" err="1"/>
              <a:t>pt</a:t>
            </a:r>
            <a:r>
              <a:rPr lang="en-US"/>
              <a:t> 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367FEE81-04E7-45FF-A241-7D07B82E5C5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06066" y="1534584"/>
            <a:ext cx="5553933" cy="4707467"/>
          </a:xfrm>
          <a:solidFill>
            <a:srgbClr val="CCCCCC"/>
          </a:solidFill>
        </p:spPr>
        <p:txBody>
          <a:bodyPr lIns="72000" tIns="72000" rIns="72000" bIns="72000" anchor="ctr"/>
          <a:lstStyle>
            <a:lvl1pPr algn="ctr">
              <a:defRPr/>
            </a:lvl1pPr>
          </a:lstStyle>
          <a:p>
            <a:r>
              <a:rPr lang="en-US"/>
              <a:t>Please click the icon to insert an image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297623A-4EAB-41C4-80D7-12A550C733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Double headline with one or two lines, Delivery Bold, 18 </a:t>
            </a:r>
            <a:r>
              <a:rPr lang="en-US" err="1"/>
              <a:t>pt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74386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1 column, 1 picture half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3A2DAE2-6DBF-4F49-9437-0D73AEFD3F52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056968" y="0"/>
            <a:ext cx="5135032" cy="6858000"/>
          </a:xfrm>
          <a:solidFill>
            <a:srgbClr val="CCCCCC"/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Please click the icon to insert an image</a:t>
            </a:r>
          </a:p>
        </p:txBody>
      </p:sp>
      <p:graphicFrame>
        <p:nvGraphicFramePr>
          <p:cNvPr id="29" name="Objekt 28" hidden="1">
            <a:extLst>
              <a:ext uri="{FF2B5EF4-FFF2-40B4-BE49-F238E27FC236}">
                <a16:creationId xmlns:a16="http://schemas.microsoft.com/office/drawing/2014/main" id="{35CC8C36-E5F6-4785-85F2-7B1DD179C83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78391899"/>
              </p:ext>
            </p:ext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53" imgH="353" progId="TCLayout.ActiveDocument.1">
                  <p:embed/>
                </p:oleObj>
              </mc:Choice>
              <mc:Fallback>
                <p:oleObj name="think-cell Slide" r:id="rId4" imgW="353" imgH="353" progId="TCLayout.ActiveDocument.1">
                  <p:embed/>
                  <p:pic>
                    <p:nvPicPr>
                      <p:cNvPr id="29" name="Objekt 28" hidden="1">
                        <a:extLst>
                          <a:ext uri="{FF2B5EF4-FFF2-40B4-BE49-F238E27FC236}">
                            <a16:creationId xmlns:a16="http://schemas.microsoft.com/office/drawing/2014/main" id="{35CC8C36-E5F6-4785-85F2-7B1DD179C83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echteck 27" hidden="1">
            <a:extLst>
              <a:ext uri="{FF2B5EF4-FFF2-40B4-BE49-F238E27FC236}">
                <a16:creationId xmlns:a16="http://schemas.microsoft.com/office/drawing/2014/main" id="{5364B560-8A9F-4B7A-B988-CF7BF54F7125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211667" cy="2116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l"/>
            <a:endParaRPr lang="en-US" sz="2400" b="1" i="0" baseline="0">
              <a:latin typeface="Delivery" panose="020F0503020204020204" pitchFamily="34" charset="0"/>
              <a:ea typeface="+mj-ea"/>
              <a:cs typeface="+mj-cs"/>
              <a:sym typeface="Delivery" panose="020F050302020402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DC25DC-2D9E-4ABF-8944-4D2479BF728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/>
              <a:t>DHL | Doręczenie do najbliższego punktu | Lipiec 2024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728FFF-C4F8-4DDC-9D47-88E9283C619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245BC1-4D7B-4ED3-8F01-840FA35126C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219A887B-6080-4228-99B7-DF904417247B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32002" y="1534584"/>
            <a:ext cx="6192965" cy="470746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 sz="1600"/>
            </a:lvl6pPr>
            <a:lvl7pPr>
              <a:defRPr sz="1600"/>
            </a:lvl7pPr>
          </a:lstStyle>
          <a:p>
            <a:pPr lvl="0"/>
            <a:r>
              <a:rPr lang="en-US"/>
              <a:t>Body text in Delivery, 12 </a:t>
            </a:r>
            <a:r>
              <a:rPr lang="en-US" err="1"/>
              <a:t>pt</a:t>
            </a:r>
            <a:endParaRPr lang="en-US"/>
          </a:p>
          <a:p>
            <a:pPr lvl="1"/>
            <a:r>
              <a:rPr lang="en-US"/>
              <a:t>Bullet text, Delivery, 12 </a:t>
            </a:r>
            <a:r>
              <a:rPr lang="en-US" err="1"/>
              <a:t>pt</a:t>
            </a:r>
            <a:r>
              <a:rPr lang="en-US"/>
              <a:t> </a:t>
            </a:r>
          </a:p>
          <a:p>
            <a:pPr lvl="2"/>
            <a:r>
              <a:rPr lang="en-US"/>
              <a:t>Bullet text, Delivery, 12 </a:t>
            </a:r>
            <a:r>
              <a:rPr lang="en-US" err="1"/>
              <a:t>pt</a:t>
            </a:r>
            <a:endParaRPr lang="en-US"/>
          </a:p>
          <a:p>
            <a:pPr lvl="3"/>
            <a:r>
              <a:rPr lang="en-US"/>
              <a:t>Bullet text, Delivery, 12 </a:t>
            </a:r>
            <a:r>
              <a:rPr lang="en-US" err="1"/>
              <a:t>pt</a:t>
            </a:r>
            <a:r>
              <a:rPr lang="en-US"/>
              <a:t> </a:t>
            </a:r>
          </a:p>
          <a:p>
            <a:pPr lvl="4"/>
            <a:r>
              <a:rPr lang="en-US"/>
              <a:t>Action title, Delivery Regular, 15 </a:t>
            </a:r>
            <a:r>
              <a:rPr lang="en-US" err="1"/>
              <a:t>pt</a:t>
            </a:r>
            <a:endParaRPr lang="en-US"/>
          </a:p>
          <a:p>
            <a:pPr lvl="5"/>
            <a:r>
              <a:rPr lang="en-US"/>
              <a:t>Paragraph Headline, Delivery Bold, 12 </a:t>
            </a:r>
            <a:r>
              <a:rPr lang="en-US" err="1"/>
              <a:t>pt</a:t>
            </a:r>
            <a:endParaRPr lang="en-US"/>
          </a:p>
          <a:p>
            <a:pPr lvl="6"/>
            <a:r>
              <a:rPr lang="en-US"/>
              <a:t>Bullet number, Delivery, 12 </a:t>
            </a:r>
            <a:r>
              <a:rPr lang="en-US" err="1"/>
              <a:t>pt</a:t>
            </a:r>
            <a:r>
              <a:rPr lang="en-US"/>
              <a:t>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54E13D6-6E2C-4C07-9513-3C9141998F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1" y="513551"/>
            <a:ext cx="6192967" cy="658600"/>
          </a:xfrm>
        </p:spPr>
        <p:txBody>
          <a:bodyPr/>
          <a:lstStyle/>
          <a:p>
            <a:r>
              <a:rPr lang="en-US"/>
              <a:t>Double headline with one or two lines, Delivery Bold, 18 </a:t>
            </a:r>
            <a:r>
              <a:rPr lang="en-US" err="1"/>
              <a:t>pt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36388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1 column, 1 column half side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D416913-53A8-4554-9E84-F88C14A369B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56968" y="0"/>
            <a:ext cx="5135032" cy="6858000"/>
          </a:xfrm>
          <a:solidFill>
            <a:srgbClr val="CCCCCC"/>
          </a:solidFill>
        </p:spPr>
        <p:txBody>
          <a:bodyPr lIns="324000" tIns="1152000" rIns="324000" bIns="432000" anchor="t" anchorCtr="0"/>
          <a:lstStyle>
            <a:lvl1pPr>
              <a:defRPr/>
            </a:lvl1pPr>
            <a:lvl4pPr>
              <a:defRPr/>
            </a:lvl4pPr>
            <a:lvl6pPr>
              <a:defRPr sz="1600"/>
            </a:lvl6pPr>
            <a:lvl7pPr>
              <a:defRPr sz="1600"/>
            </a:lvl7pPr>
          </a:lstStyle>
          <a:p>
            <a:pPr lvl="0"/>
            <a:r>
              <a:rPr lang="en-US"/>
              <a:t>Body text in Delivery, 12 </a:t>
            </a:r>
            <a:r>
              <a:rPr lang="en-US" err="1"/>
              <a:t>pt</a:t>
            </a:r>
            <a:endParaRPr lang="en-US"/>
          </a:p>
          <a:p>
            <a:pPr lvl="1"/>
            <a:r>
              <a:rPr lang="en-US"/>
              <a:t>Bullet text, Delivery, 12 </a:t>
            </a:r>
            <a:r>
              <a:rPr lang="en-US" err="1"/>
              <a:t>pt</a:t>
            </a:r>
            <a:r>
              <a:rPr lang="en-US"/>
              <a:t> </a:t>
            </a:r>
          </a:p>
          <a:p>
            <a:pPr lvl="2"/>
            <a:r>
              <a:rPr lang="en-US"/>
              <a:t>Bullet text, Delivery, 12 </a:t>
            </a:r>
            <a:r>
              <a:rPr lang="en-US" err="1"/>
              <a:t>pt</a:t>
            </a:r>
            <a:endParaRPr lang="en-US"/>
          </a:p>
          <a:p>
            <a:pPr lvl="3"/>
            <a:r>
              <a:rPr lang="en-US"/>
              <a:t>Bullet text, Delivery, 12 </a:t>
            </a:r>
            <a:r>
              <a:rPr lang="en-US" err="1"/>
              <a:t>pt</a:t>
            </a:r>
            <a:r>
              <a:rPr lang="en-US"/>
              <a:t> </a:t>
            </a:r>
          </a:p>
          <a:p>
            <a:pPr lvl="4"/>
            <a:r>
              <a:rPr lang="en-US"/>
              <a:t>Action title, Delivery Regular, 15 </a:t>
            </a:r>
            <a:r>
              <a:rPr lang="en-US" err="1"/>
              <a:t>pt</a:t>
            </a:r>
            <a:endParaRPr lang="en-US"/>
          </a:p>
          <a:p>
            <a:pPr lvl="5"/>
            <a:r>
              <a:rPr lang="en-US"/>
              <a:t>Paragraph Headline, Delivery Bold, 12 </a:t>
            </a:r>
            <a:r>
              <a:rPr lang="en-US" err="1"/>
              <a:t>pt</a:t>
            </a:r>
            <a:endParaRPr lang="en-US"/>
          </a:p>
          <a:p>
            <a:pPr lvl="6"/>
            <a:r>
              <a:rPr lang="en-US"/>
              <a:t>Bullet number, Delivery, 12 </a:t>
            </a:r>
            <a:r>
              <a:rPr lang="en-US" err="1"/>
              <a:t>pt</a:t>
            </a:r>
            <a:r>
              <a:rPr lang="en-US"/>
              <a:t> </a:t>
            </a:r>
          </a:p>
          <a:p>
            <a:pPr lvl="4"/>
            <a:endParaRPr lang="en-US"/>
          </a:p>
        </p:txBody>
      </p:sp>
      <p:graphicFrame>
        <p:nvGraphicFramePr>
          <p:cNvPr id="29" name="Objekt 28" hidden="1">
            <a:extLst>
              <a:ext uri="{FF2B5EF4-FFF2-40B4-BE49-F238E27FC236}">
                <a16:creationId xmlns:a16="http://schemas.microsoft.com/office/drawing/2014/main" id="{35CC8C36-E5F6-4785-85F2-7B1DD179C83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34764238"/>
              </p:ext>
            </p:ext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53" imgH="353" progId="TCLayout.ActiveDocument.1">
                  <p:embed/>
                </p:oleObj>
              </mc:Choice>
              <mc:Fallback>
                <p:oleObj name="think-cell Slide" r:id="rId4" imgW="353" imgH="353" progId="TCLayout.ActiveDocument.1">
                  <p:embed/>
                  <p:pic>
                    <p:nvPicPr>
                      <p:cNvPr id="29" name="Objekt 28" hidden="1">
                        <a:extLst>
                          <a:ext uri="{FF2B5EF4-FFF2-40B4-BE49-F238E27FC236}">
                            <a16:creationId xmlns:a16="http://schemas.microsoft.com/office/drawing/2014/main" id="{35CC8C36-E5F6-4785-85F2-7B1DD179C83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echteck 27" hidden="1">
            <a:extLst>
              <a:ext uri="{FF2B5EF4-FFF2-40B4-BE49-F238E27FC236}">
                <a16:creationId xmlns:a16="http://schemas.microsoft.com/office/drawing/2014/main" id="{5364B560-8A9F-4B7A-B988-CF7BF54F7125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211667" cy="2116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l"/>
            <a:endParaRPr lang="en-US" sz="2400" b="1" i="0" baseline="0">
              <a:latin typeface="Delivery" panose="020F0503020204020204" pitchFamily="34" charset="0"/>
              <a:ea typeface="+mj-ea"/>
              <a:cs typeface="+mj-cs"/>
              <a:sym typeface="Delivery" panose="020F050302020402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DC25DC-2D9E-4ABF-8944-4D2479BF728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/>
              <a:t>DHL | Doręczenie do najbliższego punktu | Lipiec 2024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728FFF-C4F8-4DDC-9D47-88E9283C619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245BC1-4D7B-4ED3-8F01-840FA35126C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219A887B-6080-4228-99B7-DF904417247B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32002" y="1534584"/>
            <a:ext cx="6192965" cy="470746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 sz="1600"/>
            </a:lvl6pPr>
            <a:lvl7pPr>
              <a:defRPr sz="1600"/>
            </a:lvl7pPr>
          </a:lstStyle>
          <a:p>
            <a:pPr lvl="0"/>
            <a:r>
              <a:rPr lang="en-US"/>
              <a:t>Body text in Delivery, 12 </a:t>
            </a:r>
            <a:r>
              <a:rPr lang="en-US" err="1"/>
              <a:t>pt</a:t>
            </a:r>
            <a:endParaRPr lang="en-US"/>
          </a:p>
          <a:p>
            <a:pPr lvl="1"/>
            <a:r>
              <a:rPr lang="en-US"/>
              <a:t>Bullet text, Delivery, 12 </a:t>
            </a:r>
            <a:r>
              <a:rPr lang="en-US" err="1"/>
              <a:t>pt</a:t>
            </a:r>
            <a:r>
              <a:rPr lang="en-US"/>
              <a:t> </a:t>
            </a:r>
          </a:p>
          <a:p>
            <a:pPr lvl="2"/>
            <a:r>
              <a:rPr lang="en-US"/>
              <a:t>Bullet text, Delivery, 12 </a:t>
            </a:r>
            <a:r>
              <a:rPr lang="en-US" err="1"/>
              <a:t>pt</a:t>
            </a:r>
            <a:endParaRPr lang="en-US"/>
          </a:p>
          <a:p>
            <a:pPr lvl="3"/>
            <a:r>
              <a:rPr lang="en-US"/>
              <a:t>Bullet text, Delivery, 12 </a:t>
            </a:r>
            <a:r>
              <a:rPr lang="en-US" err="1"/>
              <a:t>pt</a:t>
            </a:r>
            <a:r>
              <a:rPr lang="en-US"/>
              <a:t> </a:t>
            </a:r>
          </a:p>
          <a:p>
            <a:pPr lvl="4"/>
            <a:r>
              <a:rPr lang="en-US"/>
              <a:t>Action title, Delivery Regular, 15 </a:t>
            </a:r>
            <a:r>
              <a:rPr lang="en-US" err="1"/>
              <a:t>pt</a:t>
            </a:r>
            <a:endParaRPr lang="en-US"/>
          </a:p>
          <a:p>
            <a:pPr lvl="5"/>
            <a:r>
              <a:rPr lang="en-US"/>
              <a:t>Paragraph Headline, Delivery Bold, 12 </a:t>
            </a:r>
            <a:r>
              <a:rPr lang="en-US" err="1"/>
              <a:t>pt</a:t>
            </a:r>
            <a:endParaRPr lang="en-US"/>
          </a:p>
          <a:p>
            <a:pPr lvl="6"/>
            <a:r>
              <a:rPr lang="en-US"/>
              <a:t>Bullet number, Delivery, 12 </a:t>
            </a:r>
            <a:r>
              <a:rPr lang="en-US" err="1"/>
              <a:t>pt</a:t>
            </a:r>
            <a:r>
              <a:rPr lang="en-US"/>
              <a:t> 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26D4CF33-6E7C-43C9-AC12-73ECACB280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1" y="513551"/>
            <a:ext cx="6192967" cy="658600"/>
          </a:xfrm>
        </p:spPr>
        <p:txBody>
          <a:bodyPr/>
          <a:lstStyle/>
          <a:p>
            <a:r>
              <a:rPr lang="en-US"/>
              <a:t>Double headline with one or two lines, Delivery Bold, 18 </a:t>
            </a:r>
            <a:r>
              <a:rPr lang="en-US" err="1"/>
              <a:t>pt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54001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1 column, 1 column half side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D416913-53A8-4554-9E84-F88C14A369B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56968" y="0"/>
            <a:ext cx="5135032" cy="6858000"/>
          </a:xfrm>
          <a:gradFill>
            <a:gsLst>
              <a:gs pos="30000">
                <a:schemeClr val="accent3"/>
              </a:gs>
              <a:gs pos="79000">
                <a:srgbClr val="FFDE59"/>
              </a:gs>
              <a:gs pos="100000">
                <a:srgbClr val="FFF0B2"/>
              </a:gs>
            </a:gsLst>
            <a:lin ang="16200000" scaled="1"/>
          </a:gradFill>
        </p:spPr>
        <p:txBody>
          <a:bodyPr lIns="324000" tIns="1152000" rIns="324000" bIns="432000" anchor="t" anchorCtr="0"/>
          <a:lstStyle>
            <a:lvl1pPr>
              <a:defRPr/>
            </a:lvl1pPr>
            <a:lvl4pPr>
              <a:defRPr/>
            </a:lvl4pPr>
            <a:lvl6pPr>
              <a:defRPr sz="1600"/>
            </a:lvl6pPr>
            <a:lvl7pPr>
              <a:defRPr sz="1600"/>
            </a:lvl7pPr>
          </a:lstStyle>
          <a:p>
            <a:pPr lvl="0"/>
            <a:r>
              <a:rPr lang="en-US"/>
              <a:t>Body text in Delivery, 12 </a:t>
            </a:r>
            <a:r>
              <a:rPr lang="en-US" err="1"/>
              <a:t>pt</a:t>
            </a:r>
            <a:endParaRPr lang="en-US"/>
          </a:p>
          <a:p>
            <a:pPr lvl="1"/>
            <a:r>
              <a:rPr lang="en-US"/>
              <a:t>Bullet text, Delivery, 12 </a:t>
            </a:r>
            <a:r>
              <a:rPr lang="en-US" err="1"/>
              <a:t>pt</a:t>
            </a:r>
            <a:r>
              <a:rPr lang="en-US"/>
              <a:t> </a:t>
            </a:r>
          </a:p>
          <a:p>
            <a:pPr lvl="2"/>
            <a:r>
              <a:rPr lang="en-US"/>
              <a:t>Bullet text, Delivery, 12 </a:t>
            </a:r>
            <a:r>
              <a:rPr lang="en-US" err="1"/>
              <a:t>pt</a:t>
            </a:r>
            <a:endParaRPr lang="en-US"/>
          </a:p>
          <a:p>
            <a:pPr lvl="3"/>
            <a:r>
              <a:rPr lang="en-US"/>
              <a:t>Bullet text, Delivery, 12 </a:t>
            </a:r>
            <a:r>
              <a:rPr lang="en-US" err="1"/>
              <a:t>pt</a:t>
            </a:r>
            <a:r>
              <a:rPr lang="en-US"/>
              <a:t> </a:t>
            </a:r>
          </a:p>
          <a:p>
            <a:pPr lvl="4"/>
            <a:r>
              <a:rPr lang="en-US"/>
              <a:t>Action title, Delivery Regular, 15 </a:t>
            </a:r>
            <a:r>
              <a:rPr lang="en-US" err="1"/>
              <a:t>pt</a:t>
            </a:r>
            <a:endParaRPr lang="en-US"/>
          </a:p>
          <a:p>
            <a:pPr lvl="5"/>
            <a:r>
              <a:rPr lang="en-US"/>
              <a:t>Paragraph Headline, Delivery Bold, 12 </a:t>
            </a:r>
            <a:r>
              <a:rPr lang="en-US" err="1"/>
              <a:t>pt</a:t>
            </a:r>
            <a:endParaRPr lang="en-US"/>
          </a:p>
          <a:p>
            <a:pPr lvl="6"/>
            <a:r>
              <a:rPr lang="en-US"/>
              <a:t>Bullet number, Delivery, 12 </a:t>
            </a:r>
            <a:r>
              <a:rPr lang="en-US" err="1"/>
              <a:t>pt</a:t>
            </a:r>
            <a:r>
              <a:rPr lang="en-US"/>
              <a:t> </a:t>
            </a:r>
          </a:p>
          <a:p>
            <a:pPr lvl="4"/>
            <a:endParaRPr lang="en-US"/>
          </a:p>
        </p:txBody>
      </p:sp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B0B4FDD3-3FA4-45F2-86F1-10A9DA1AAD3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11553114"/>
              </p:ext>
            </p:ext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53" imgH="353" progId="TCLayout.ActiveDocument.1">
                  <p:embed/>
                </p:oleObj>
              </mc:Choice>
              <mc:Fallback>
                <p:oleObj name="think-cell Slide" r:id="rId4" imgW="353" imgH="353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B0B4FDD3-3FA4-45F2-86F1-10A9DA1AAD3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hteck 5" hidden="1">
            <a:extLst>
              <a:ext uri="{FF2B5EF4-FFF2-40B4-BE49-F238E27FC236}">
                <a16:creationId xmlns:a16="http://schemas.microsoft.com/office/drawing/2014/main" id="{6E863B02-413C-4D73-A746-5B2F80C99C06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211667" cy="2116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l"/>
            <a:endParaRPr lang="en-US" sz="2400" b="1" i="0" baseline="0">
              <a:latin typeface="Delivery" panose="020F0503020204020204" pitchFamily="34" charset="0"/>
              <a:ea typeface="+mj-ea"/>
              <a:cs typeface="+mj-cs"/>
              <a:sym typeface="Delivery" panose="020F050302020402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DC25DC-2D9E-4ABF-8944-4D2479BF728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/>
              <a:t>DHL | Doręczenie do najbliższego punktu | Lipiec 2024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728FFF-C4F8-4DDC-9D47-88E9283C619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245BC1-4D7B-4ED3-8F01-840FA35126C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219A887B-6080-4228-99B7-DF904417247B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32002" y="1534584"/>
            <a:ext cx="6192965" cy="470746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 sz="1600"/>
            </a:lvl6pPr>
            <a:lvl7pPr>
              <a:defRPr sz="1600"/>
            </a:lvl7pPr>
          </a:lstStyle>
          <a:p>
            <a:pPr lvl="0"/>
            <a:r>
              <a:rPr lang="en-US"/>
              <a:t>Body text in Delivery, 12 </a:t>
            </a:r>
            <a:r>
              <a:rPr lang="en-US" err="1"/>
              <a:t>pt</a:t>
            </a:r>
            <a:endParaRPr lang="en-US"/>
          </a:p>
          <a:p>
            <a:pPr lvl="1"/>
            <a:r>
              <a:rPr lang="en-US"/>
              <a:t>Bullet text, Delivery, 12 </a:t>
            </a:r>
            <a:r>
              <a:rPr lang="en-US" err="1"/>
              <a:t>pt</a:t>
            </a:r>
            <a:r>
              <a:rPr lang="en-US"/>
              <a:t> </a:t>
            </a:r>
          </a:p>
          <a:p>
            <a:pPr lvl="2"/>
            <a:r>
              <a:rPr lang="en-US"/>
              <a:t>Bullet text, Delivery, 12 </a:t>
            </a:r>
            <a:r>
              <a:rPr lang="en-US" err="1"/>
              <a:t>pt</a:t>
            </a:r>
            <a:endParaRPr lang="en-US"/>
          </a:p>
          <a:p>
            <a:pPr lvl="3"/>
            <a:r>
              <a:rPr lang="en-US"/>
              <a:t>Bullet text, Delivery, 12 </a:t>
            </a:r>
            <a:r>
              <a:rPr lang="en-US" err="1"/>
              <a:t>pt</a:t>
            </a:r>
            <a:r>
              <a:rPr lang="en-US"/>
              <a:t> </a:t>
            </a:r>
          </a:p>
          <a:p>
            <a:pPr lvl="4"/>
            <a:r>
              <a:rPr lang="en-US"/>
              <a:t>Action title, Delivery Regular, 15 </a:t>
            </a:r>
            <a:r>
              <a:rPr lang="en-US" err="1"/>
              <a:t>pt</a:t>
            </a:r>
            <a:endParaRPr lang="en-US"/>
          </a:p>
          <a:p>
            <a:pPr lvl="5"/>
            <a:r>
              <a:rPr lang="en-US"/>
              <a:t>Paragraph Headline, Delivery Bold, 12 </a:t>
            </a:r>
            <a:r>
              <a:rPr lang="en-US" err="1"/>
              <a:t>pt</a:t>
            </a:r>
            <a:endParaRPr lang="en-US"/>
          </a:p>
          <a:p>
            <a:pPr lvl="6"/>
            <a:r>
              <a:rPr lang="en-US"/>
              <a:t>Bullet number, Delivery, 12 </a:t>
            </a:r>
            <a:r>
              <a:rPr lang="en-US" err="1"/>
              <a:t>pt</a:t>
            </a:r>
            <a:r>
              <a:rPr lang="en-US"/>
              <a:t> </a:t>
            </a: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12D3212C-E22A-4F68-B1DC-8BD83FA5F8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1" y="513551"/>
            <a:ext cx="6192967" cy="658600"/>
          </a:xfrm>
        </p:spPr>
        <p:txBody>
          <a:bodyPr/>
          <a:lstStyle/>
          <a:p>
            <a:r>
              <a:rPr lang="en-US"/>
              <a:t>Double headline with one or two lines, Delivery Bold, 18 </a:t>
            </a:r>
            <a:r>
              <a:rPr lang="en-US" err="1"/>
              <a:t>pt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40464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empty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6D0AD-4E79-4BFF-B8B5-BB937AA1CC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Double headline with one or two lines, Delivery Bold, 18 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B27B9E-C404-4AF3-A250-0969317557F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/>
              <a:t>DHL | Doręczenie do najbliższego punktu | Lipiec 2024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688F39-AB4C-43BD-98F0-FD644C1453D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245BC1-4D7B-4ED3-8F01-840FA35126C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90685DA-4536-4D1F-9676-24537EC6488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32001" y="1534584"/>
            <a:ext cx="5553933" cy="4707467"/>
          </a:xfrm>
          <a:solidFill>
            <a:srgbClr val="CCCCCC"/>
          </a:solidFill>
        </p:spPr>
        <p:txBody>
          <a:bodyPr lIns="72000" tIns="72000" rIns="72000" bIns="72000"/>
          <a:lstStyle>
            <a:lvl1pPr>
              <a:defRPr/>
            </a:lvl1pPr>
          </a:lstStyle>
          <a:p>
            <a:r>
              <a:rPr lang="en-US"/>
              <a:t>Please click the icon to insert an image</a:t>
            </a:r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11D8F016-E9C1-4ED6-8F46-E30AD613382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06064" y="1534584"/>
            <a:ext cx="5553933" cy="4707467"/>
          </a:xfrm>
          <a:solidFill>
            <a:srgbClr val="CCCCCC"/>
          </a:solidFill>
        </p:spPr>
        <p:txBody>
          <a:bodyPr lIns="72000" tIns="72000" rIns="72000" bIns="72000"/>
          <a:lstStyle>
            <a:lvl1pPr>
              <a:defRPr/>
            </a:lvl1pPr>
          </a:lstStyle>
          <a:p>
            <a:r>
              <a:rPr lang="en-US"/>
              <a:t>Please click the icon to insert an image</a:t>
            </a:r>
          </a:p>
        </p:txBody>
      </p:sp>
    </p:spTree>
    <p:extLst>
      <p:ext uri="{BB962C8B-B14F-4D97-AF65-F5344CB8AC3E}">
        <p14:creationId xmlns:p14="http://schemas.microsoft.com/office/powerpoint/2010/main" val="30867637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light image full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A35D9B1-6310-46E2-8EA7-BFC29B52C65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solidFill>
            <a:srgbClr val="CCCCCC"/>
          </a:solidFill>
        </p:spPr>
        <p:txBody>
          <a:bodyPr lIns="72000" tIns="72000" rIns="72000" bIns="72000"/>
          <a:lstStyle>
            <a:lvl1pPr algn="r">
              <a:defRPr/>
            </a:lvl1pPr>
          </a:lstStyle>
          <a:p>
            <a:r>
              <a:rPr lang="en-US"/>
              <a:t>Please click the icon to insert an image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5907E47-AED8-4AB8-AA7A-2736D73CFC5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32001" y="1534584"/>
            <a:ext cx="11327999" cy="470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 sz="1600"/>
            </a:lvl6pPr>
            <a:lvl7pPr>
              <a:defRPr sz="1600"/>
            </a:lvl7pPr>
          </a:lstStyle>
          <a:p>
            <a:pPr lvl="0"/>
            <a:r>
              <a:rPr lang="en-US"/>
              <a:t>Body text in Delivery, 12 </a:t>
            </a:r>
            <a:r>
              <a:rPr lang="en-US" err="1"/>
              <a:t>pt</a:t>
            </a:r>
            <a:endParaRPr lang="en-US"/>
          </a:p>
          <a:p>
            <a:pPr lvl="1"/>
            <a:r>
              <a:rPr lang="en-US"/>
              <a:t>Bullet text, Delivery, 12 </a:t>
            </a:r>
            <a:r>
              <a:rPr lang="en-US" err="1"/>
              <a:t>pt</a:t>
            </a:r>
            <a:r>
              <a:rPr lang="en-US"/>
              <a:t> </a:t>
            </a:r>
          </a:p>
          <a:p>
            <a:pPr lvl="2"/>
            <a:r>
              <a:rPr lang="en-US"/>
              <a:t>Bullet text, Delivery, 12 </a:t>
            </a:r>
            <a:r>
              <a:rPr lang="en-US" err="1"/>
              <a:t>pt</a:t>
            </a:r>
            <a:endParaRPr lang="en-US"/>
          </a:p>
          <a:p>
            <a:pPr lvl="3"/>
            <a:r>
              <a:rPr lang="en-US"/>
              <a:t>Bullet text, Delivery, 12 </a:t>
            </a:r>
            <a:r>
              <a:rPr lang="en-US" err="1"/>
              <a:t>pt</a:t>
            </a:r>
            <a:r>
              <a:rPr lang="en-US"/>
              <a:t> </a:t>
            </a:r>
          </a:p>
          <a:p>
            <a:pPr lvl="4"/>
            <a:r>
              <a:rPr lang="en-US"/>
              <a:t>Action title, Delivery Regular, 15 </a:t>
            </a:r>
            <a:r>
              <a:rPr lang="en-US" err="1"/>
              <a:t>pt</a:t>
            </a:r>
            <a:endParaRPr lang="en-US"/>
          </a:p>
          <a:p>
            <a:pPr lvl="5"/>
            <a:r>
              <a:rPr lang="en-US"/>
              <a:t>Paragraph Headline, Delivery Bold, 12 </a:t>
            </a:r>
            <a:r>
              <a:rPr lang="en-US" err="1"/>
              <a:t>pt</a:t>
            </a:r>
            <a:endParaRPr lang="en-US"/>
          </a:p>
          <a:p>
            <a:pPr lvl="6"/>
            <a:r>
              <a:rPr lang="en-US"/>
              <a:t>Bullet number, Delivery, 12 </a:t>
            </a:r>
            <a:r>
              <a:rPr lang="en-US" err="1"/>
              <a:t>pt</a:t>
            </a:r>
            <a:r>
              <a:rPr lang="en-US"/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BCAE12-7456-4DFA-8832-22E05FDDD1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Double headline with one or two lines, Delivery Bold, 18 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1FF1B3-6C52-429B-B6E4-B7B0F4F27A4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/>
              <a:t>DHL | Doręczenie do najbliższego punktu | Lipiec 2024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348D45-3AD0-4D87-AB1B-0B3F1D9CDBB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245BC1-4D7B-4ED3-8F01-840FA35126C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meta-classification">
            <a:extLst>
              <a:ext uri="{FF2B5EF4-FFF2-40B4-BE49-F238E27FC236}">
                <a16:creationId xmlns:a16="http://schemas.microsoft.com/office/drawing/2014/main" id="{84FC1FAD-68BA-45FC-95C2-D996FAEB730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2000" y="154825"/>
            <a:ext cx="3648000" cy="192000"/>
          </a:xfrm>
        </p:spPr>
        <p:txBody>
          <a:bodyPr wrap="none" lIns="0" tIns="0" rIns="0" bIns="0" anchor="ctr">
            <a:noAutofit/>
          </a:bodyPr>
          <a:lstStyle>
            <a:lvl1pPr>
              <a:spcAft>
                <a:spcPts val="0"/>
              </a:spcAft>
              <a:defRPr lang="en-US" sz="1067" b="1" i="0" u="none" strike="noStrike" cap="all" baseline="0" dirty="0" smtClean="0">
                <a:solidFill>
                  <a:schemeClr val="accent1"/>
                </a:solidFill>
              </a:defRPr>
            </a:lvl1pPr>
          </a:lstStyle>
          <a:p>
            <a:pPr marR="0" lvl="0">
              <a:lnSpc>
                <a:spcPct val="100000"/>
              </a:lnSpc>
            </a:pPr>
            <a:r>
              <a:rPr lang="en-US"/>
              <a:t>Please insert classification HERE</a:t>
            </a:r>
          </a:p>
        </p:txBody>
      </p:sp>
    </p:spTree>
    <p:extLst>
      <p:ext uri="{BB962C8B-B14F-4D97-AF65-F5344CB8AC3E}">
        <p14:creationId xmlns:p14="http://schemas.microsoft.com/office/powerpoint/2010/main" val="1136364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dark image full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C82AB236-DAFD-49F7-BBC2-7E52C86EE7C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solidFill>
            <a:srgbClr val="333333"/>
          </a:solidFill>
        </p:spPr>
        <p:txBody>
          <a:bodyPr lIns="72000" tIns="72000" rIns="72000" bIns="72000"/>
          <a:lstStyle>
            <a:lvl1pPr marL="0" marR="0" indent="0" algn="r" defTabSz="91437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67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Please click the icon to insert an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AF2E6C-875C-432B-B47A-A9E589B7C4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Double headline with one or two lines, Delivery Bold, 18 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CD9EC0-783C-4E03-8B54-EB815AE37DC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l-PL"/>
              <a:t>DHL | Doręczenie do najbliższego punktu | Lipiec 2024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164768-AEA5-4631-BC4A-8DB3B9447D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2245BC1-4D7B-4ED3-8F01-840FA35126C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Content Placeholder 7">
            <a:extLst>
              <a:ext uri="{FF2B5EF4-FFF2-40B4-BE49-F238E27FC236}">
                <a16:creationId xmlns:a16="http://schemas.microsoft.com/office/drawing/2014/main" id="{66D239E5-258B-41CA-ABAF-4A71EA5D0B1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32001" y="1534584"/>
            <a:ext cx="11327999" cy="470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 marL="0" marR="0" indent="0" algn="l" defTabSz="91437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67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6pPr>
            <a:lvl7pPr>
              <a:buClr>
                <a:schemeClr val="bg1"/>
              </a:buClr>
              <a:defRPr sz="1600">
                <a:solidFill>
                  <a:schemeClr val="bg1"/>
                </a:solidFill>
              </a:defRPr>
            </a:lvl7pPr>
          </a:lstStyle>
          <a:p>
            <a:pPr lvl="0"/>
            <a:r>
              <a:rPr lang="en-US"/>
              <a:t>Body text in Delivery, 12 </a:t>
            </a:r>
            <a:r>
              <a:rPr lang="en-US" err="1"/>
              <a:t>pt</a:t>
            </a:r>
            <a:endParaRPr lang="en-US"/>
          </a:p>
          <a:p>
            <a:pPr lvl="1"/>
            <a:r>
              <a:rPr lang="en-US"/>
              <a:t>Bullet text, Delivery, 12 </a:t>
            </a:r>
            <a:r>
              <a:rPr lang="en-US" err="1"/>
              <a:t>pt</a:t>
            </a:r>
            <a:r>
              <a:rPr lang="en-US"/>
              <a:t> </a:t>
            </a:r>
          </a:p>
          <a:p>
            <a:pPr lvl="2"/>
            <a:r>
              <a:rPr lang="en-US"/>
              <a:t>Bullet text, Delivery, 12 </a:t>
            </a:r>
            <a:r>
              <a:rPr lang="en-US" err="1"/>
              <a:t>pt</a:t>
            </a:r>
            <a:endParaRPr lang="en-US"/>
          </a:p>
          <a:p>
            <a:pPr lvl="3"/>
            <a:r>
              <a:rPr lang="en-US"/>
              <a:t>Bullet text, Delivery, 12 </a:t>
            </a:r>
            <a:r>
              <a:rPr lang="en-US" err="1"/>
              <a:t>pt</a:t>
            </a:r>
            <a:r>
              <a:rPr lang="en-US"/>
              <a:t> </a:t>
            </a:r>
          </a:p>
          <a:p>
            <a:pPr lvl="4"/>
            <a:r>
              <a:rPr lang="en-US"/>
              <a:t>Action title, Delivery Regular, 15 </a:t>
            </a:r>
            <a:r>
              <a:rPr lang="en-US" err="1"/>
              <a:t>pt</a:t>
            </a:r>
            <a:endParaRPr lang="en-US"/>
          </a:p>
          <a:p>
            <a:pPr lvl="5"/>
            <a:r>
              <a:rPr lang="en-US"/>
              <a:t>Paragraph Headline, Delivery Bold, 12 </a:t>
            </a:r>
            <a:r>
              <a:rPr lang="en-US" err="1"/>
              <a:t>pt</a:t>
            </a:r>
            <a:endParaRPr lang="en-US"/>
          </a:p>
          <a:p>
            <a:pPr lvl="6"/>
            <a:r>
              <a:rPr lang="en-US"/>
              <a:t>Bullet number, Delivery, 12 </a:t>
            </a:r>
            <a:r>
              <a:rPr lang="en-US" err="1"/>
              <a:t>pt</a:t>
            </a:r>
            <a:r>
              <a:rPr lang="en-US"/>
              <a:t> </a:t>
            </a:r>
          </a:p>
        </p:txBody>
      </p:sp>
      <p:sp>
        <p:nvSpPr>
          <p:cNvPr id="7" name="meta-classification">
            <a:extLst>
              <a:ext uri="{FF2B5EF4-FFF2-40B4-BE49-F238E27FC236}">
                <a16:creationId xmlns:a16="http://schemas.microsoft.com/office/drawing/2014/main" id="{19C17D38-E07D-4DBA-8A51-4DD4B0A923C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2000" y="154825"/>
            <a:ext cx="3648000" cy="192000"/>
          </a:xfrm>
        </p:spPr>
        <p:txBody>
          <a:bodyPr wrap="none" lIns="0" tIns="0" rIns="0" bIns="0" anchor="ctr">
            <a:noAutofit/>
          </a:bodyPr>
          <a:lstStyle>
            <a:lvl1pPr>
              <a:spcAft>
                <a:spcPts val="0"/>
              </a:spcAft>
              <a:defRPr lang="en-US" sz="1067" b="1" i="0" u="none" strike="noStrike" cap="all" baseline="0" dirty="0" smtClean="0">
                <a:solidFill>
                  <a:schemeClr val="bg1"/>
                </a:solidFill>
              </a:defRPr>
            </a:lvl1pPr>
          </a:lstStyle>
          <a:p>
            <a:pPr marR="0" lvl="0">
              <a:lnSpc>
                <a:spcPct val="100000"/>
              </a:lnSpc>
            </a:pPr>
            <a:r>
              <a:rPr lang="en-US"/>
              <a:t>Please insert classification HERE</a:t>
            </a:r>
          </a:p>
        </p:txBody>
      </p:sp>
    </p:spTree>
    <p:extLst>
      <p:ext uri="{BB962C8B-B14F-4D97-AF65-F5344CB8AC3E}">
        <p14:creationId xmlns:p14="http://schemas.microsoft.com/office/powerpoint/2010/main" val="11074835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: full screen video with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dia Placeholder 5">
            <a:extLst>
              <a:ext uri="{FF2B5EF4-FFF2-40B4-BE49-F238E27FC236}">
                <a16:creationId xmlns:a16="http://schemas.microsoft.com/office/drawing/2014/main" id="{DB4843D2-D66C-4483-9BEF-0EA790E357B6}"/>
              </a:ext>
            </a:extLst>
          </p:cNvPr>
          <p:cNvSpPr>
            <a:spLocks noGrp="1"/>
          </p:cNvSpPr>
          <p:nvPr>
            <p:ph type="media" sz="quarter" idx="12" hasCustomPrompt="1"/>
          </p:nvPr>
        </p:nvSpPr>
        <p:spPr>
          <a:xfrm>
            <a:off x="0" y="0"/>
            <a:ext cx="12192000" cy="6858000"/>
          </a:xfrm>
          <a:solidFill>
            <a:srgbClr val="CCCCCC"/>
          </a:solidFill>
        </p:spPr>
        <p:txBody>
          <a:bodyPr lIns="72000" tIns="72000" rIns="72000" bIns="72000"/>
          <a:lstStyle>
            <a:lvl1pPr algn="r">
              <a:defRPr/>
            </a:lvl1pPr>
          </a:lstStyle>
          <a:p>
            <a:r>
              <a:rPr lang="en-US"/>
              <a:t>Please click the icon to insert a video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B0885550-4E65-4CBF-8046-671CF042C5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Double headline with one or two lines, Delivery Bold, 18 </a:t>
            </a:r>
            <a:r>
              <a:rPr lang="en-US" err="1"/>
              <a:t>pt</a:t>
            </a:r>
            <a:endParaRPr lang="en-GB"/>
          </a:p>
        </p:txBody>
      </p:sp>
      <p:sp>
        <p:nvSpPr>
          <p:cNvPr id="4" name="meta-classification">
            <a:extLst>
              <a:ext uri="{FF2B5EF4-FFF2-40B4-BE49-F238E27FC236}">
                <a16:creationId xmlns:a16="http://schemas.microsoft.com/office/drawing/2014/main" id="{7893F3CA-BCB9-4004-97E6-F5E4DB1FA0B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2000" y="154825"/>
            <a:ext cx="3648000" cy="192000"/>
          </a:xfrm>
        </p:spPr>
        <p:txBody>
          <a:bodyPr wrap="none" lIns="0" tIns="0" rIns="0" bIns="0" anchor="ctr">
            <a:noAutofit/>
          </a:bodyPr>
          <a:lstStyle>
            <a:lvl1pPr>
              <a:spcAft>
                <a:spcPts val="0"/>
              </a:spcAft>
              <a:defRPr lang="en-US" sz="1067" b="1" i="0" u="none" strike="noStrike" cap="all" baseline="0" dirty="0" smtClean="0">
                <a:solidFill>
                  <a:schemeClr val="accent1"/>
                </a:solidFill>
              </a:defRPr>
            </a:lvl1pPr>
          </a:lstStyle>
          <a:p>
            <a:pPr marR="0" lvl="0">
              <a:lnSpc>
                <a:spcPct val="100000"/>
              </a:lnSpc>
            </a:pPr>
            <a:r>
              <a:rPr lang="en-US"/>
              <a:t>Please insert classification HERE</a:t>
            </a:r>
          </a:p>
        </p:txBody>
      </p:sp>
    </p:spTree>
    <p:extLst>
      <p:ext uri="{BB962C8B-B14F-4D97-AF65-F5344CB8AC3E}">
        <p14:creationId xmlns:p14="http://schemas.microsoft.com/office/powerpoint/2010/main" val="1880816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: half page gradient">
    <p:bg>
      <p:bgPr>
        <a:gradFill flip="none" rotWithShape="1">
          <a:gsLst>
            <a:gs pos="30000">
              <a:schemeClr val="accent3"/>
            </a:gs>
            <a:gs pos="79000">
              <a:srgbClr val="FFDE59"/>
            </a:gs>
            <a:gs pos="100000">
              <a:srgbClr val="FFF0B2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4A5375F-57B6-4F34-B285-0212289DE52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056965" y="0"/>
            <a:ext cx="5135032" cy="6864000"/>
          </a:xfrm>
          <a:solidFill>
            <a:srgbClr val="CCCCCC"/>
          </a:solidFill>
        </p:spPr>
        <p:txBody>
          <a:bodyPr lIns="72000" tIns="72000" rIns="72000" bIns="72000"/>
          <a:lstStyle>
            <a:lvl1pPr>
              <a:defRPr/>
            </a:lvl1pPr>
          </a:lstStyle>
          <a:p>
            <a:r>
              <a:rPr lang="en-US"/>
              <a:t>Please click the icon to insert an image</a:t>
            </a:r>
          </a:p>
        </p:txBody>
      </p:sp>
      <p:sp>
        <p:nvSpPr>
          <p:cNvPr id="3" name="meta-subline">
            <a:extLst>
              <a:ext uri="{FF2B5EF4-FFF2-40B4-BE49-F238E27FC236}">
                <a16:creationId xmlns:a16="http://schemas.microsoft.com/office/drawing/2014/main" id="{34533E2D-E3E8-4028-915B-4B522D9607C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32002" y="3678626"/>
            <a:ext cx="6192964" cy="67095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2400" cap="all" baseline="0">
                <a:solidFill>
                  <a:schemeClr val="accent4"/>
                </a:solidFill>
                <a:latin typeface="Delivery Cd Light" panose="020F0406020204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Optional subline in one OR TWO </a:t>
            </a:r>
            <a:r>
              <a:rPr lang="en-US" err="1"/>
              <a:t>lineS</a:t>
            </a:r>
            <a:r>
              <a:rPr lang="en-US"/>
              <a:t>, </a:t>
            </a:r>
          </a:p>
          <a:p>
            <a:r>
              <a:rPr lang="en-US"/>
              <a:t>Delivery CONDENSED LIGHT, 18 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243A0BD6-FFA5-412C-95AF-EC90EFB114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2" y="1680129"/>
            <a:ext cx="6192964" cy="1998497"/>
          </a:xfrm>
        </p:spPr>
        <p:txBody>
          <a:bodyPr/>
          <a:lstStyle>
            <a:lvl1pPr>
              <a:lnSpc>
                <a:spcPct val="90000"/>
              </a:lnSpc>
              <a:defRPr sz="4800" b="0" i="0" cap="all" baseline="0">
                <a:solidFill>
                  <a:schemeClr val="accent4"/>
                </a:solidFill>
                <a:latin typeface="Delivery Cd Black" panose="020F0906020204020204" pitchFamily="34" charset="0"/>
              </a:defRPr>
            </a:lvl1pPr>
          </a:lstStyle>
          <a:p>
            <a:r>
              <a:rPr lang="en-US"/>
              <a:t>SAMPLE TITLE Delivery CONDENSED BLACK, 36 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15" name="meta-project">
            <a:extLst>
              <a:ext uri="{FF2B5EF4-FFF2-40B4-BE49-F238E27FC236}">
                <a16:creationId xmlns:a16="http://schemas.microsoft.com/office/drawing/2014/main" id="{6EBD2539-ABD1-40DD-8933-464D93B7720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1999" y="4452441"/>
            <a:ext cx="6192965" cy="533480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>
                <a:solidFill>
                  <a:schemeClr val="tx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Name of the event or project or presenter</a:t>
            </a:r>
            <a:br>
              <a:rPr lang="en-US"/>
            </a:br>
            <a:r>
              <a:rPr lang="en-US"/>
              <a:t>Location, ##Month##</a:t>
            </a:r>
          </a:p>
        </p:txBody>
      </p:sp>
      <p:sp>
        <p:nvSpPr>
          <p:cNvPr id="18" name="meta-identifier">
            <a:extLst>
              <a:ext uri="{FF2B5EF4-FFF2-40B4-BE49-F238E27FC236}">
                <a16:creationId xmlns:a16="http://schemas.microsoft.com/office/drawing/2014/main" id="{54E64FCC-3FE9-443B-AD0F-06908B8BA7C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999" y="5070007"/>
            <a:ext cx="6192965" cy="262636"/>
          </a:xfrm>
        </p:spPr>
        <p:txBody>
          <a:bodyPr>
            <a:noAutofit/>
          </a:bodyPr>
          <a:lstStyle>
            <a:lvl1pPr>
              <a:defRPr b="1">
                <a:solidFill>
                  <a:schemeClr val="accent4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DHL Business Unit – Claim, Delivery (bold), 12 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66D7980B-2166-486B-BE62-14DA390484C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22275" y="6137768"/>
            <a:ext cx="1990725" cy="301624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33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1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77503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: full page gradient">
    <p:bg>
      <p:bgPr>
        <a:gradFill>
          <a:gsLst>
            <a:gs pos="30000">
              <a:schemeClr val="accent3"/>
            </a:gs>
            <a:gs pos="79000">
              <a:srgbClr val="FFDE59"/>
            </a:gs>
            <a:gs pos="100000">
              <a:srgbClr val="FFF0B2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9381F4-F305-4DA8-90F9-2961F8C245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/>
              <a:t>DHL | Doręczenie do najbliższego punktu | Lipiec 2024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A6B0F1-5579-4CB2-B05C-7E560EFBC1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245BC1-4D7B-4ED3-8F01-840FA35126C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5ABAA4C-A627-4F72-ADBD-217F33287BF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365490" y="2617595"/>
            <a:ext cx="6978649" cy="1196824"/>
          </a:xfrm>
        </p:spPr>
        <p:txBody>
          <a:bodyPr>
            <a:noAutofit/>
          </a:bodyPr>
          <a:lstStyle>
            <a:lvl1pPr>
              <a:lnSpc>
                <a:spcPts val="4000"/>
              </a:lnSpc>
              <a:spcAft>
                <a:spcPts val="0"/>
              </a:spcAft>
              <a:defRPr sz="3333" i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/>
              <a:t>“This space is reserved for quotes.</a:t>
            </a:r>
            <a:br>
              <a:rPr lang="en-US"/>
            </a:br>
            <a:r>
              <a:rPr lang="en-US"/>
              <a:t>Delivery Italic, 25 pt.”</a:t>
            </a:r>
          </a:p>
        </p:txBody>
      </p:sp>
    </p:spTree>
    <p:extLst>
      <p:ext uri="{BB962C8B-B14F-4D97-AF65-F5344CB8AC3E}">
        <p14:creationId xmlns:p14="http://schemas.microsoft.com/office/powerpoint/2010/main" val="27094670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nal: full page gradient">
    <p:bg>
      <p:bgPr>
        <a:gradFill>
          <a:gsLst>
            <a:gs pos="30000">
              <a:schemeClr val="accent3"/>
            </a:gs>
            <a:gs pos="79000">
              <a:srgbClr val="FFDE59"/>
            </a:gs>
            <a:gs pos="100000">
              <a:srgbClr val="FFF0B2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9381F4-F305-4DA8-90F9-2961F8C245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/>
              <a:t>DHL | Doręczenie do najbliższego punktu | Lipiec 2024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A6B0F1-5579-4CB2-B05C-7E560EFBC1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245BC1-4D7B-4ED3-8F01-840FA35126C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0DCF4F-94A3-4ECD-931B-78A92C777558}"/>
              </a:ext>
            </a:extLst>
          </p:cNvPr>
          <p:cNvSpPr txBox="1"/>
          <p:nvPr/>
        </p:nvSpPr>
        <p:spPr>
          <a:xfrm>
            <a:off x="425725" y="1980238"/>
            <a:ext cx="4178884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800" b="0" cap="all" baseline="0" noProof="0">
                <a:solidFill>
                  <a:schemeClr val="accent4"/>
                </a:solidFill>
                <a:latin typeface="Delivery Cd Black" panose="020F0906020204020204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1271935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: light picture, gradient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98196275-11AD-46AC-8347-3CB841C40A0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1" y="0"/>
            <a:ext cx="12192000" cy="6864000"/>
          </a:xfrm>
          <a:prstGeom prst="rect">
            <a:avLst/>
          </a:prstGeom>
          <a:solidFill>
            <a:srgbClr val="CCCCCC"/>
          </a:solidFill>
        </p:spPr>
        <p:txBody>
          <a:bodyPr/>
          <a:lstStyle/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3" name="meta-subline">
            <a:extLst>
              <a:ext uri="{FF2B5EF4-FFF2-40B4-BE49-F238E27FC236}">
                <a16:creationId xmlns:a16="http://schemas.microsoft.com/office/drawing/2014/main" id="{34533E2D-E3E8-4028-915B-4B522D9607C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32001" y="3654403"/>
            <a:ext cx="11327999" cy="67095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2400" cap="all" baseline="0">
                <a:solidFill>
                  <a:schemeClr val="accent4"/>
                </a:solidFill>
                <a:latin typeface="Delivery Cd Light" panose="020F0406020204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Optional subline in one OR TWO </a:t>
            </a:r>
            <a:r>
              <a:rPr lang="en-US" err="1"/>
              <a:t>lineS</a:t>
            </a:r>
            <a:r>
              <a:rPr lang="en-US"/>
              <a:t>, Delivery CONDENSED LIGHT, 18 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243A0BD6-FFA5-412C-95AF-EC90EFB114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1" y="1655906"/>
            <a:ext cx="11327999" cy="1998497"/>
          </a:xfrm>
        </p:spPr>
        <p:txBody>
          <a:bodyPr/>
          <a:lstStyle>
            <a:lvl1pPr>
              <a:lnSpc>
                <a:spcPct val="90000"/>
              </a:lnSpc>
              <a:defRPr sz="4800" b="0" i="0" cap="all" baseline="0">
                <a:solidFill>
                  <a:schemeClr val="accent4"/>
                </a:solidFill>
                <a:latin typeface="Delivery Cd Black" panose="020F0906020204020204" pitchFamily="34" charset="0"/>
              </a:defRPr>
            </a:lvl1pPr>
          </a:lstStyle>
          <a:p>
            <a:r>
              <a:rPr lang="en-US"/>
              <a:t>SAMPLE TITLE Delivery CONDENSED BLACK, 36 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15" name="meta-project">
            <a:extLst>
              <a:ext uri="{FF2B5EF4-FFF2-40B4-BE49-F238E27FC236}">
                <a16:creationId xmlns:a16="http://schemas.microsoft.com/office/drawing/2014/main" id="{6EBD2539-ABD1-40DD-8933-464D93B7720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1999" y="4460856"/>
            <a:ext cx="6192965" cy="53348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Aft>
                <a:spcPts val="0"/>
              </a:spcAft>
              <a:defRPr>
                <a:solidFill>
                  <a:schemeClr val="tx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Name of the event or project or presenter</a:t>
            </a:r>
            <a:br>
              <a:rPr lang="en-US"/>
            </a:br>
            <a:r>
              <a:rPr lang="en-US"/>
              <a:t>Location, ##Month##</a:t>
            </a:r>
          </a:p>
        </p:txBody>
      </p:sp>
      <p:sp>
        <p:nvSpPr>
          <p:cNvPr id="18" name="meta-identifier">
            <a:extLst>
              <a:ext uri="{FF2B5EF4-FFF2-40B4-BE49-F238E27FC236}">
                <a16:creationId xmlns:a16="http://schemas.microsoft.com/office/drawing/2014/main" id="{54E64FCC-3FE9-443B-AD0F-06908B8BA7C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999" y="5078422"/>
            <a:ext cx="6192965" cy="26263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>
                <a:solidFill>
                  <a:schemeClr val="accent4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DHL Business Unit – Claim, Delivery (bold), 12 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11" name="meta-classification">
            <a:extLst>
              <a:ext uri="{FF2B5EF4-FFF2-40B4-BE49-F238E27FC236}">
                <a16:creationId xmlns:a16="http://schemas.microsoft.com/office/drawing/2014/main" id="{D9E8B1FE-DCB0-4CE3-9B7F-0C0FDE01873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2000" y="154825"/>
            <a:ext cx="3648000" cy="19200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>
              <a:spcAft>
                <a:spcPts val="0"/>
              </a:spcAft>
              <a:defRPr lang="en-US" sz="1067" b="1" i="0" u="none" strike="noStrike" cap="all" baseline="0" dirty="0" smtClean="0">
                <a:solidFill>
                  <a:schemeClr val="accent1"/>
                </a:solidFill>
              </a:defRPr>
            </a:lvl1pPr>
          </a:lstStyle>
          <a:p>
            <a:pPr marR="0" lvl="0">
              <a:lnSpc>
                <a:spcPct val="100000"/>
              </a:lnSpc>
            </a:pPr>
            <a:r>
              <a:rPr lang="en-US"/>
              <a:t>Please insert classification HERE</a:t>
            </a:r>
          </a:p>
        </p:txBody>
      </p:sp>
    </p:spTree>
    <p:extLst>
      <p:ext uri="{BB962C8B-B14F-4D97-AF65-F5344CB8AC3E}">
        <p14:creationId xmlns:p14="http://schemas.microsoft.com/office/powerpoint/2010/main" val="35274839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AC0094-7864-4DD8-96E6-D7F73319B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9BD635-3E47-4CEB-9F0A-4B126411D7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1FFFA9-0116-48E0-8982-88E67CF385A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/>
              <a:t>DHL | Doręczenie do najbliższego punktu | Lipiec 2024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7615AD-E96F-4BA6-B05D-C94B72BA74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88E94CC-FA8A-492F-9100-CF7C0FA4064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681353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DHL | Doręczenie do najbliższego punktu | Lipiec 2024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9750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: full page gradient">
    <p:bg>
      <p:bgPr>
        <a:gradFill flip="none" rotWithShape="1">
          <a:gsLst>
            <a:gs pos="30000">
              <a:schemeClr val="accent3"/>
            </a:gs>
            <a:gs pos="79000">
              <a:srgbClr val="FFDE59"/>
            </a:gs>
            <a:gs pos="100000">
              <a:srgbClr val="FFF0B2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a-subline">
            <a:extLst>
              <a:ext uri="{FF2B5EF4-FFF2-40B4-BE49-F238E27FC236}">
                <a16:creationId xmlns:a16="http://schemas.microsoft.com/office/drawing/2014/main" id="{34533E2D-E3E8-4028-915B-4B522D9607C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32001" y="2690648"/>
            <a:ext cx="11327999" cy="67095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2400" cap="all" baseline="0">
                <a:solidFill>
                  <a:schemeClr val="accent4"/>
                </a:solidFill>
                <a:latin typeface="Delivery Cd Light" panose="020F0406020204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subline in one OR TWO </a:t>
            </a:r>
            <a:r>
              <a:rPr lang="en-US" dirty="0" err="1"/>
              <a:t>lineS</a:t>
            </a:r>
            <a:r>
              <a:rPr lang="en-US" dirty="0"/>
              <a:t>, Delivery CONDENSED LIGHT, 18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243A0BD6-FFA5-412C-95AF-EC90EFB114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1" y="692150"/>
            <a:ext cx="11327999" cy="1998497"/>
          </a:xfrm>
        </p:spPr>
        <p:txBody>
          <a:bodyPr/>
          <a:lstStyle>
            <a:lvl1pPr>
              <a:lnSpc>
                <a:spcPct val="90000"/>
              </a:lnSpc>
              <a:defRPr sz="4800" b="0" i="0" cap="all" baseline="0">
                <a:solidFill>
                  <a:schemeClr val="accent4"/>
                </a:solidFill>
                <a:latin typeface="Delivery Cd Black" panose="020F0906020204020204" pitchFamily="34" charset="0"/>
              </a:defRPr>
            </a:lvl1pPr>
          </a:lstStyle>
          <a:p>
            <a:r>
              <a:rPr lang="en-US" dirty="0"/>
              <a:t>SAMPLE TITLE ONE OR TWO LINES, Delivery CONDENSED BLACK, 36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8" name="meta-identifier">
            <a:extLst>
              <a:ext uri="{FF2B5EF4-FFF2-40B4-BE49-F238E27FC236}">
                <a16:creationId xmlns:a16="http://schemas.microsoft.com/office/drawing/2014/main" id="{54E64FCC-3FE9-443B-AD0F-06908B8BA7C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999" y="4103053"/>
            <a:ext cx="6192965" cy="262636"/>
          </a:xfrm>
        </p:spPr>
        <p:txBody>
          <a:bodyPr>
            <a:noAutofit/>
          </a:bodyPr>
          <a:lstStyle>
            <a:lvl1pPr>
              <a:defRPr b="1">
                <a:solidFill>
                  <a:schemeClr val="accent4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DHL Business Unit – Claim, Delivery (bold), 12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7" name="meta-project">
            <a:extLst>
              <a:ext uri="{FF2B5EF4-FFF2-40B4-BE49-F238E27FC236}">
                <a16:creationId xmlns:a16="http://schemas.microsoft.com/office/drawing/2014/main" id="{8F28B7B0-34F9-4874-994D-5A49D798B3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1999" y="3485487"/>
            <a:ext cx="6192965" cy="533480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>
                <a:solidFill>
                  <a:schemeClr val="tx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Name of the event or project or presenter, Delivery, 12 </a:t>
            </a:r>
            <a:r>
              <a:rPr lang="en-US" dirty="0" err="1"/>
              <a:t>pt</a:t>
            </a:r>
            <a:r>
              <a:rPr lang="en-US" dirty="0"/>
              <a:t> </a:t>
            </a:r>
          </a:p>
          <a:p>
            <a:pPr lvl="0"/>
            <a:r>
              <a:rPr lang="en-US" dirty="0"/>
              <a:t>Location, ## Month ####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EA00A256-AF89-4D8F-86B6-F3DC3A23E94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22275" y="6137768"/>
            <a:ext cx="1990725" cy="301624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33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83127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: half page gradient">
    <p:bg>
      <p:bgPr>
        <a:gradFill flip="none" rotWithShape="1">
          <a:gsLst>
            <a:gs pos="30000">
              <a:schemeClr val="accent3"/>
            </a:gs>
            <a:gs pos="79000">
              <a:srgbClr val="FFDE59"/>
            </a:gs>
            <a:gs pos="100000">
              <a:srgbClr val="FFF0B2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4A5375F-57B6-4F34-B285-0212289DE52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056965" y="0"/>
            <a:ext cx="5135032" cy="6864000"/>
          </a:xfrm>
          <a:solidFill>
            <a:srgbClr val="CCCCCC"/>
          </a:solidFill>
        </p:spPr>
        <p:txBody>
          <a:bodyPr lIns="72000" tIns="72000" rIns="72000" bIns="72000"/>
          <a:lstStyle>
            <a:lvl1pPr>
              <a:defRPr/>
            </a:lvl1pPr>
          </a:lstStyle>
          <a:p>
            <a:r>
              <a:rPr lang="en-US" dirty="0"/>
              <a:t>Please click the icon to insert an image</a:t>
            </a:r>
          </a:p>
        </p:txBody>
      </p:sp>
      <p:sp>
        <p:nvSpPr>
          <p:cNvPr id="3" name="meta-subline">
            <a:extLst>
              <a:ext uri="{FF2B5EF4-FFF2-40B4-BE49-F238E27FC236}">
                <a16:creationId xmlns:a16="http://schemas.microsoft.com/office/drawing/2014/main" id="{34533E2D-E3E8-4028-915B-4B522D9607C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32002" y="3678626"/>
            <a:ext cx="6192964" cy="67095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2400" cap="all" baseline="0">
                <a:solidFill>
                  <a:schemeClr val="accent4"/>
                </a:solidFill>
                <a:latin typeface="Delivery Cd Light" panose="020F0406020204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Optional subline in one OR TWO </a:t>
            </a:r>
            <a:r>
              <a:rPr lang="en-US" dirty="0" err="1"/>
              <a:t>lineS</a:t>
            </a:r>
            <a:r>
              <a:rPr lang="en-US" dirty="0"/>
              <a:t>, </a:t>
            </a:r>
          </a:p>
          <a:p>
            <a:r>
              <a:rPr lang="en-US" dirty="0"/>
              <a:t>Delivery CONDENSED LIGHT, 18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243A0BD6-FFA5-412C-95AF-EC90EFB114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2" y="1680129"/>
            <a:ext cx="6192964" cy="1998497"/>
          </a:xfrm>
        </p:spPr>
        <p:txBody>
          <a:bodyPr/>
          <a:lstStyle>
            <a:lvl1pPr>
              <a:lnSpc>
                <a:spcPct val="90000"/>
              </a:lnSpc>
              <a:defRPr sz="4800" b="0" i="0" cap="all" baseline="0">
                <a:solidFill>
                  <a:schemeClr val="accent4"/>
                </a:solidFill>
                <a:latin typeface="Delivery Cd Black" panose="020F0906020204020204" pitchFamily="34" charset="0"/>
              </a:defRPr>
            </a:lvl1pPr>
          </a:lstStyle>
          <a:p>
            <a:r>
              <a:rPr lang="en-US" dirty="0"/>
              <a:t>SAMPLE TITLE Delivery CONDENSED BLACK, 36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5" name="meta-project">
            <a:extLst>
              <a:ext uri="{FF2B5EF4-FFF2-40B4-BE49-F238E27FC236}">
                <a16:creationId xmlns:a16="http://schemas.microsoft.com/office/drawing/2014/main" id="{6EBD2539-ABD1-40DD-8933-464D93B7720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1999" y="4452441"/>
            <a:ext cx="6192965" cy="533480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>
                <a:solidFill>
                  <a:schemeClr val="tx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Name of the event or project or presenter</a:t>
            </a:r>
            <a:br>
              <a:rPr lang="en-US" dirty="0"/>
            </a:br>
            <a:r>
              <a:rPr lang="en-US" dirty="0"/>
              <a:t>Location, ##Month##</a:t>
            </a:r>
          </a:p>
        </p:txBody>
      </p:sp>
      <p:sp>
        <p:nvSpPr>
          <p:cNvPr id="18" name="meta-identifier">
            <a:extLst>
              <a:ext uri="{FF2B5EF4-FFF2-40B4-BE49-F238E27FC236}">
                <a16:creationId xmlns:a16="http://schemas.microsoft.com/office/drawing/2014/main" id="{54E64FCC-3FE9-443B-AD0F-06908B8BA7C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999" y="5070007"/>
            <a:ext cx="6192965" cy="262636"/>
          </a:xfrm>
        </p:spPr>
        <p:txBody>
          <a:bodyPr>
            <a:noAutofit/>
          </a:bodyPr>
          <a:lstStyle>
            <a:lvl1pPr>
              <a:defRPr b="1">
                <a:solidFill>
                  <a:schemeClr val="accent4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DHL Business Unit – Claim, Delivery (bold), 12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66D7980B-2166-486B-BE62-14DA390484C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22275" y="6137768"/>
            <a:ext cx="1990725" cy="301624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33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39061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: half page gradient, full page picture">
    <p:bg>
      <p:bgPr>
        <a:gradFill flip="none" rotWithShape="1">
          <a:gsLst>
            <a:gs pos="40000">
              <a:schemeClr val="accent3"/>
            </a:gs>
            <a:gs pos="80000">
              <a:srgbClr val="FFEFB5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4A5375F-57B6-4F34-B285-0212289DE52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64000"/>
          </a:xfrm>
          <a:solidFill>
            <a:srgbClr val="CCCCCC"/>
          </a:solidFill>
        </p:spPr>
        <p:txBody>
          <a:bodyPr lIns="72000" tIns="72000" rIns="72000" bIns="72000"/>
          <a:lstStyle>
            <a:lvl1pPr algn="r">
              <a:defRPr/>
            </a:lvl1pPr>
          </a:lstStyle>
          <a:p>
            <a:r>
              <a:rPr lang="en-US" dirty="0"/>
              <a:t>Please click the icon to insert an image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79B50F6-B70A-4FAE-B403-A7AA4785597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3359" y="692152"/>
            <a:ext cx="6403200" cy="5956800"/>
          </a:xfrm>
          <a:gradFill>
            <a:gsLst>
              <a:gs pos="50000">
                <a:schemeClr val="accent3"/>
              </a:gs>
              <a:gs pos="100000">
                <a:schemeClr val="accent3"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algn="l">
              <a:defRPr lang="en-US" sz="133" smtClean="0">
                <a:solidFill>
                  <a:schemeClr val="accent3"/>
                </a:solidFill>
              </a:defRPr>
            </a:lvl1pPr>
            <a:lvl2pPr>
              <a:defRPr lang="en-US" sz="1800" smtClean="0">
                <a:solidFill>
                  <a:schemeClr val="lt1"/>
                </a:solidFill>
              </a:defRPr>
            </a:lvl2pPr>
            <a:lvl3pPr>
              <a:defRPr lang="en-US" sz="1800" smtClean="0">
                <a:solidFill>
                  <a:schemeClr val="lt1"/>
                </a:solidFill>
              </a:defRPr>
            </a:lvl3pPr>
            <a:lvl4pPr>
              <a:defRPr lang="en-US" sz="1800" smtClean="0">
                <a:solidFill>
                  <a:schemeClr val="lt1"/>
                </a:solidFill>
              </a:defRPr>
            </a:lvl4pPr>
            <a:lvl5pPr>
              <a:defRPr lang="en-US" sz="1800">
                <a:solidFill>
                  <a:schemeClr val="lt1"/>
                </a:solidFill>
              </a:defRPr>
            </a:lvl5pPr>
          </a:lstStyle>
          <a:p>
            <a:pPr lvl="0" algn="ctr"/>
            <a:r>
              <a:rPr lang="en-US" dirty="0"/>
              <a:t>1</a:t>
            </a:r>
          </a:p>
        </p:txBody>
      </p:sp>
      <p:sp>
        <p:nvSpPr>
          <p:cNvPr id="3" name="meta-subline">
            <a:extLst>
              <a:ext uri="{FF2B5EF4-FFF2-40B4-BE49-F238E27FC236}">
                <a16:creationId xmlns:a16="http://schemas.microsoft.com/office/drawing/2014/main" id="{34533E2D-E3E8-4028-915B-4B522D9607C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32000" y="3678626"/>
            <a:ext cx="6209661" cy="67095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2400" cap="all" baseline="0">
                <a:solidFill>
                  <a:schemeClr val="accent4"/>
                </a:solidFill>
                <a:latin typeface="Delivery Cd Light" panose="020F0406020204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Optional subline in one OR TWO </a:t>
            </a:r>
            <a:r>
              <a:rPr lang="en-US" dirty="0" err="1"/>
              <a:t>lineS</a:t>
            </a:r>
            <a:r>
              <a:rPr lang="en-US" dirty="0"/>
              <a:t>, </a:t>
            </a:r>
          </a:p>
          <a:p>
            <a:r>
              <a:rPr lang="en-US" dirty="0"/>
              <a:t>Delivery CONDENSED LIGHT, 18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243A0BD6-FFA5-412C-95AF-EC90EFB114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2" y="1525358"/>
            <a:ext cx="6209660" cy="2153268"/>
          </a:xfrm>
        </p:spPr>
        <p:txBody>
          <a:bodyPr/>
          <a:lstStyle>
            <a:lvl1pPr>
              <a:lnSpc>
                <a:spcPct val="90000"/>
              </a:lnSpc>
              <a:defRPr sz="4800" b="0" i="0" cap="all" baseline="0">
                <a:solidFill>
                  <a:schemeClr val="accent4"/>
                </a:solidFill>
                <a:latin typeface="Delivery Cd Black" panose="020F0906020204020204" pitchFamily="34" charset="0"/>
              </a:defRPr>
            </a:lvl1pPr>
          </a:lstStyle>
          <a:p>
            <a:r>
              <a:rPr lang="en-US" dirty="0"/>
              <a:t>SAMPLE TITLE Delivery CONDENSED BLACK, 36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5" name="meta-project">
            <a:extLst>
              <a:ext uri="{FF2B5EF4-FFF2-40B4-BE49-F238E27FC236}">
                <a16:creationId xmlns:a16="http://schemas.microsoft.com/office/drawing/2014/main" id="{6EBD2539-ABD1-40DD-8933-464D93B7720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1999" y="4452441"/>
            <a:ext cx="6209661" cy="533480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>
                <a:solidFill>
                  <a:schemeClr val="tx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Name of the event or project or presenter</a:t>
            </a:r>
            <a:br>
              <a:rPr lang="en-US" dirty="0"/>
            </a:br>
            <a:r>
              <a:rPr lang="en-US" dirty="0"/>
              <a:t>Location, ##Month##</a:t>
            </a:r>
          </a:p>
        </p:txBody>
      </p:sp>
      <p:sp>
        <p:nvSpPr>
          <p:cNvPr id="18" name="meta-identifier">
            <a:extLst>
              <a:ext uri="{FF2B5EF4-FFF2-40B4-BE49-F238E27FC236}">
                <a16:creationId xmlns:a16="http://schemas.microsoft.com/office/drawing/2014/main" id="{54E64FCC-3FE9-443B-AD0F-06908B8BA7C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999" y="5070007"/>
            <a:ext cx="6209661" cy="262636"/>
          </a:xfrm>
        </p:spPr>
        <p:txBody>
          <a:bodyPr>
            <a:noAutofit/>
          </a:bodyPr>
          <a:lstStyle>
            <a:lvl1pPr>
              <a:defRPr b="1">
                <a:solidFill>
                  <a:schemeClr val="accent4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DHL Business Unit – Claim, Delivery (bold), 12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4" name="meta-classification">
            <a:extLst>
              <a:ext uri="{FF2B5EF4-FFF2-40B4-BE49-F238E27FC236}">
                <a16:creationId xmlns:a16="http://schemas.microsoft.com/office/drawing/2014/main" id="{4453C777-669F-4D78-BCD9-96F8D8935A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2000" y="154825"/>
            <a:ext cx="3648000" cy="192000"/>
          </a:xfrm>
        </p:spPr>
        <p:txBody>
          <a:bodyPr wrap="none" lIns="0" tIns="0" rIns="0" bIns="0" anchor="ctr">
            <a:noAutofit/>
          </a:bodyPr>
          <a:lstStyle>
            <a:lvl1pPr>
              <a:spcAft>
                <a:spcPts val="0"/>
              </a:spcAft>
              <a:defRPr lang="en-US" sz="1067" b="1" i="0" u="none" strike="noStrike" cap="all" baseline="0" dirty="0" smtClean="0">
                <a:solidFill>
                  <a:schemeClr val="accent1"/>
                </a:solidFill>
              </a:defRPr>
            </a:lvl1pPr>
          </a:lstStyle>
          <a:p>
            <a:pPr marR="0" lvl="0">
              <a:lnSpc>
                <a:spcPct val="100000"/>
              </a:lnSpc>
            </a:pPr>
            <a:r>
              <a:rPr lang="en-US" dirty="0"/>
              <a:t>Please insert classification HERE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C303555C-2957-4400-9295-0766E686CF5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22275" y="6137768"/>
            <a:ext cx="1990725" cy="301624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33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8353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: light picture, gradient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98196275-11AD-46AC-8347-3CB841C40A0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64000"/>
          </a:xfrm>
          <a:solidFill>
            <a:srgbClr val="CCCCCC"/>
          </a:solidFill>
        </p:spPr>
        <p:txBody>
          <a:bodyPr/>
          <a:lstStyle/>
          <a:p>
            <a:r>
              <a:rPr lang="de-DE"/>
              <a:t>Bild auf Platzhalter ziehen oder durch Klicken auf Symbol hinzufügen</a:t>
            </a:r>
            <a:endParaRPr lang="en-US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1C36D145-7D48-43DF-A3F6-93C7BE477D3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3360" y="5921770"/>
            <a:ext cx="11544000" cy="724769"/>
          </a:xfrm>
          <a:gradFill flip="none" rotWithShape="1">
            <a:gsLst>
              <a:gs pos="50000">
                <a:schemeClr val="accent3"/>
              </a:gs>
              <a:gs pos="100000">
                <a:schemeClr val="accent3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algn="l">
              <a:defRPr lang="en-US" sz="133" smtClean="0">
                <a:solidFill>
                  <a:schemeClr val="accent3"/>
                </a:solidFill>
              </a:defRPr>
            </a:lvl1pPr>
            <a:lvl2pPr>
              <a:defRPr lang="en-US" sz="1800" smtClean="0">
                <a:solidFill>
                  <a:schemeClr val="lt1"/>
                </a:solidFill>
              </a:defRPr>
            </a:lvl2pPr>
            <a:lvl3pPr>
              <a:defRPr lang="en-US" sz="1800" smtClean="0">
                <a:solidFill>
                  <a:schemeClr val="lt1"/>
                </a:solidFill>
              </a:defRPr>
            </a:lvl3pPr>
            <a:lvl4pPr>
              <a:defRPr lang="en-US" sz="1800" smtClean="0">
                <a:solidFill>
                  <a:schemeClr val="lt1"/>
                </a:solidFill>
              </a:defRPr>
            </a:lvl4pPr>
            <a:lvl5pPr>
              <a:defRPr lang="en-US" sz="1800">
                <a:solidFill>
                  <a:schemeClr val="lt1"/>
                </a:solidFill>
              </a:defRPr>
            </a:lvl5pPr>
          </a:lstStyle>
          <a:p>
            <a:pPr lvl="0" algn="ctr"/>
            <a:r>
              <a:rPr lang="en-US" dirty="0"/>
              <a:t>1</a:t>
            </a:r>
          </a:p>
        </p:txBody>
      </p:sp>
      <p:sp>
        <p:nvSpPr>
          <p:cNvPr id="3" name="meta-subline">
            <a:extLst>
              <a:ext uri="{FF2B5EF4-FFF2-40B4-BE49-F238E27FC236}">
                <a16:creationId xmlns:a16="http://schemas.microsoft.com/office/drawing/2014/main" id="{34533E2D-E3E8-4028-915B-4B522D9607C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32001" y="3654403"/>
            <a:ext cx="11327999" cy="67095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2400" cap="all" baseline="0">
                <a:solidFill>
                  <a:schemeClr val="accent4"/>
                </a:solidFill>
                <a:latin typeface="Delivery Cd Light" panose="020F0406020204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Optional subline in one OR TWO </a:t>
            </a:r>
            <a:r>
              <a:rPr lang="en-US" dirty="0" err="1"/>
              <a:t>lineS</a:t>
            </a:r>
            <a:r>
              <a:rPr lang="en-US" dirty="0"/>
              <a:t>, Delivery CONDENSED LIGHT, 18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243A0BD6-FFA5-412C-95AF-EC90EFB114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1" y="1655906"/>
            <a:ext cx="11327999" cy="1998497"/>
          </a:xfrm>
        </p:spPr>
        <p:txBody>
          <a:bodyPr/>
          <a:lstStyle>
            <a:lvl1pPr>
              <a:lnSpc>
                <a:spcPct val="90000"/>
              </a:lnSpc>
              <a:defRPr sz="4800" b="0" i="0" cap="all" baseline="0">
                <a:solidFill>
                  <a:schemeClr val="accent4"/>
                </a:solidFill>
                <a:latin typeface="Delivery Cd Black" panose="020F0906020204020204" pitchFamily="34" charset="0"/>
              </a:defRPr>
            </a:lvl1pPr>
          </a:lstStyle>
          <a:p>
            <a:r>
              <a:rPr lang="en-US" dirty="0"/>
              <a:t>SAMPLE TITLE Delivery CONDENSED BLACK, 36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5" name="meta-project">
            <a:extLst>
              <a:ext uri="{FF2B5EF4-FFF2-40B4-BE49-F238E27FC236}">
                <a16:creationId xmlns:a16="http://schemas.microsoft.com/office/drawing/2014/main" id="{6EBD2539-ABD1-40DD-8933-464D93B7720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1999" y="4460856"/>
            <a:ext cx="6192965" cy="533480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>
                <a:solidFill>
                  <a:schemeClr val="tx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Name of the event or project or presenter</a:t>
            </a:r>
            <a:br>
              <a:rPr lang="en-US" dirty="0"/>
            </a:br>
            <a:r>
              <a:rPr lang="en-US" dirty="0"/>
              <a:t>Location, ##Month##</a:t>
            </a:r>
          </a:p>
        </p:txBody>
      </p:sp>
      <p:sp>
        <p:nvSpPr>
          <p:cNvPr id="18" name="meta-identifier">
            <a:extLst>
              <a:ext uri="{FF2B5EF4-FFF2-40B4-BE49-F238E27FC236}">
                <a16:creationId xmlns:a16="http://schemas.microsoft.com/office/drawing/2014/main" id="{54E64FCC-3FE9-443B-AD0F-06908B8BA7C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999" y="5078422"/>
            <a:ext cx="6192965" cy="262636"/>
          </a:xfrm>
        </p:spPr>
        <p:txBody>
          <a:bodyPr>
            <a:noAutofit/>
          </a:bodyPr>
          <a:lstStyle>
            <a:lvl1pPr>
              <a:defRPr b="1">
                <a:solidFill>
                  <a:schemeClr val="accent4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DHL Business Unit – Claim, Delivery (bold), 12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1" name="meta-classification">
            <a:extLst>
              <a:ext uri="{FF2B5EF4-FFF2-40B4-BE49-F238E27FC236}">
                <a16:creationId xmlns:a16="http://schemas.microsoft.com/office/drawing/2014/main" id="{D9E8B1FE-DCB0-4CE3-9B7F-0C0FDE01873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2000" y="154825"/>
            <a:ext cx="3648000" cy="192000"/>
          </a:xfrm>
        </p:spPr>
        <p:txBody>
          <a:bodyPr wrap="none" lIns="0" tIns="0" rIns="0" bIns="0" anchor="ctr">
            <a:noAutofit/>
          </a:bodyPr>
          <a:lstStyle>
            <a:lvl1pPr>
              <a:spcAft>
                <a:spcPts val="0"/>
              </a:spcAft>
              <a:defRPr lang="en-US" sz="1067" b="1" i="0" u="none" strike="noStrike" cap="all" baseline="0" dirty="0" smtClean="0">
                <a:solidFill>
                  <a:schemeClr val="accent1"/>
                </a:solidFill>
              </a:defRPr>
            </a:lvl1pPr>
          </a:lstStyle>
          <a:p>
            <a:pPr marR="0" lvl="0">
              <a:lnSpc>
                <a:spcPct val="100000"/>
              </a:lnSpc>
            </a:pPr>
            <a:r>
              <a:rPr lang="en-US" dirty="0"/>
              <a:t>Please insert classification HERE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7C4F0112-2910-40C5-9080-8F8BD963E65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22275" y="6137768"/>
            <a:ext cx="1990725" cy="301624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33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53797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: dark picture, gradient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EB4A82-6837-42CB-8B67-FDC5119BE96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0" y="0"/>
            <a:ext cx="12192000" cy="6864000"/>
          </a:xfrm>
          <a:gradFill flip="none" rotWithShape="1">
            <a:gsLst>
              <a:gs pos="100000">
                <a:schemeClr val="tx1">
                  <a:alpha val="0"/>
                </a:schemeClr>
              </a:gs>
              <a:gs pos="40000">
                <a:schemeClr val="tx1">
                  <a:alpha val="30000"/>
                </a:schemeClr>
              </a:gs>
            </a:gsLst>
            <a:lin ang="0" scaled="1"/>
            <a:tileRect/>
          </a:gradFill>
        </p:spPr>
        <p:txBody>
          <a:bodyPr/>
          <a:lstStyle>
            <a:lvl1pPr>
              <a:defRPr sz="133"/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8EBE0D14-C041-444F-B729-07322619058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64000"/>
          </a:xfrm>
          <a:solidFill>
            <a:srgbClr val="333333"/>
          </a:solidFill>
        </p:spPr>
        <p:txBody>
          <a:bodyPr lIns="324000" tIns="576000"/>
          <a:lstStyle>
            <a:lvl1pPr>
              <a:defRPr sz="1333" b="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Please use and adjust this transparent box to darken the background image for good readability. Please insert an image and send it to the background.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A1DFF7BB-5301-4F2D-9EE9-581891DB91F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3360" y="5921770"/>
            <a:ext cx="11544000" cy="724769"/>
          </a:xfrm>
          <a:gradFill flip="none" rotWithShape="1">
            <a:gsLst>
              <a:gs pos="50000">
                <a:schemeClr val="accent3"/>
              </a:gs>
              <a:gs pos="100000">
                <a:schemeClr val="accent3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algn="l">
              <a:defRPr lang="en-US" sz="133" smtClean="0">
                <a:solidFill>
                  <a:schemeClr val="accent3"/>
                </a:solidFill>
              </a:defRPr>
            </a:lvl1pPr>
            <a:lvl2pPr>
              <a:defRPr lang="en-US" sz="1800" smtClean="0">
                <a:solidFill>
                  <a:schemeClr val="lt1"/>
                </a:solidFill>
              </a:defRPr>
            </a:lvl2pPr>
            <a:lvl3pPr>
              <a:defRPr lang="en-US" sz="1800" smtClean="0">
                <a:solidFill>
                  <a:schemeClr val="lt1"/>
                </a:solidFill>
              </a:defRPr>
            </a:lvl3pPr>
            <a:lvl4pPr>
              <a:defRPr lang="en-US" sz="1800" smtClean="0">
                <a:solidFill>
                  <a:schemeClr val="lt1"/>
                </a:solidFill>
              </a:defRPr>
            </a:lvl4pPr>
            <a:lvl5pPr>
              <a:defRPr lang="en-US" sz="1800">
                <a:solidFill>
                  <a:schemeClr val="lt1"/>
                </a:solidFill>
              </a:defRPr>
            </a:lvl5pPr>
          </a:lstStyle>
          <a:p>
            <a:pPr lvl="0" algn="ctr"/>
            <a:r>
              <a:rPr lang="en-US" dirty="0"/>
              <a:t>1</a:t>
            </a:r>
          </a:p>
        </p:txBody>
      </p:sp>
      <p:sp>
        <p:nvSpPr>
          <p:cNvPr id="3" name="meta-subline">
            <a:extLst>
              <a:ext uri="{FF2B5EF4-FFF2-40B4-BE49-F238E27FC236}">
                <a16:creationId xmlns:a16="http://schemas.microsoft.com/office/drawing/2014/main" id="{34533E2D-E3E8-4028-915B-4B522D9607C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32001" y="3654403"/>
            <a:ext cx="11327999" cy="67095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2400" cap="all" baseline="0">
                <a:solidFill>
                  <a:schemeClr val="bg1"/>
                </a:solidFill>
                <a:latin typeface="Delivery Cd Light" panose="020F0406020204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Optional subline in one OR TWO </a:t>
            </a:r>
            <a:r>
              <a:rPr lang="en-US" dirty="0" err="1"/>
              <a:t>lineS</a:t>
            </a:r>
            <a:r>
              <a:rPr lang="en-US" dirty="0"/>
              <a:t>, Delivery CONDENSED LIGHT, 18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243A0BD6-FFA5-412C-95AF-EC90EFB114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1" y="1655906"/>
            <a:ext cx="11327999" cy="1998497"/>
          </a:xfrm>
        </p:spPr>
        <p:txBody>
          <a:bodyPr/>
          <a:lstStyle>
            <a:lvl1pPr>
              <a:lnSpc>
                <a:spcPct val="90000"/>
              </a:lnSpc>
              <a:defRPr sz="4800" b="0" i="0" cap="all" baseline="0">
                <a:solidFill>
                  <a:schemeClr val="bg1"/>
                </a:solidFill>
                <a:latin typeface="Delivery Cd Black" panose="020F0906020204020204" pitchFamily="34" charset="0"/>
              </a:defRPr>
            </a:lvl1pPr>
          </a:lstStyle>
          <a:p>
            <a:r>
              <a:rPr lang="en-US" dirty="0"/>
              <a:t>SAMPLE TITLE Delivery CONDENSED BLACK, 36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5" name="meta-project">
            <a:extLst>
              <a:ext uri="{FF2B5EF4-FFF2-40B4-BE49-F238E27FC236}">
                <a16:creationId xmlns:a16="http://schemas.microsoft.com/office/drawing/2014/main" id="{6EBD2539-ABD1-40DD-8933-464D93B7720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1999" y="4460856"/>
            <a:ext cx="6192965" cy="533480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>
                <a:solidFill>
                  <a:schemeClr val="bg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Name of the event or project or presenter</a:t>
            </a:r>
            <a:br>
              <a:rPr lang="en-US" dirty="0"/>
            </a:br>
            <a:r>
              <a:rPr lang="en-US" dirty="0"/>
              <a:t>Location, ##Month##</a:t>
            </a:r>
          </a:p>
        </p:txBody>
      </p:sp>
      <p:sp>
        <p:nvSpPr>
          <p:cNvPr id="18" name="meta-identifier">
            <a:extLst>
              <a:ext uri="{FF2B5EF4-FFF2-40B4-BE49-F238E27FC236}">
                <a16:creationId xmlns:a16="http://schemas.microsoft.com/office/drawing/2014/main" id="{54E64FCC-3FE9-443B-AD0F-06908B8BA7C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999" y="5078422"/>
            <a:ext cx="6192965" cy="262636"/>
          </a:xfrm>
        </p:spPr>
        <p:txBody>
          <a:bodyPr>
            <a:noAutofit/>
          </a:bodyPr>
          <a:lstStyle>
            <a:lvl1pPr>
              <a:defRPr b="1">
                <a:solidFill>
                  <a:schemeClr val="bg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DHL Business Unit – Claim, Delivery (bold), 12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1" name="meta-classification">
            <a:extLst>
              <a:ext uri="{FF2B5EF4-FFF2-40B4-BE49-F238E27FC236}">
                <a16:creationId xmlns:a16="http://schemas.microsoft.com/office/drawing/2014/main" id="{D9E8B1FE-DCB0-4CE3-9B7F-0C0FDE01873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2000" y="154825"/>
            <a:ext cx="3648000" cy="192000"/>
          </a:xfrm>
        </p:spPr>
        <p:txBody>
          <a:bodyPr wrap="none" lIns="0" tIns="0" rIns="0" bIns="0" anchor="ctr">
            <a:noAutofit/>
          </a:bodyPr>
          <a:lstStyle>
            <a:lvl1pPr>
              <a:spcAft>
                <a:spcPts val="0"/>
              </a:spcAft>
              <a:defRPr lang="en-US" sz="1067" b="1" i="0" u="none" strike="noStrike" cap="all" baseline="0" dirty="0" smtClean="0">
                <a:solidFill>
                  <a:schemeClr val="bg1"/>
                </a:solidFill>
              </a:defRPr>
            </a:lvl1pPr>
          </a:lstStyle>
          <a:p>
            <a:pPr marR="0" lvl="0">
              <a:lnSpc>
                <a:spcPct val="100000"/>
              </a:lnSpc>
            </a:pPr>
            <a:r>
              <a:rPr lang="en-US" dirty="0"/>
              <a:t>Please insert classification HERE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23AE83C8-1BB0-4112-BB84-46ED14A646A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22275" y="6137768"/>
            <a:ext cx="1990725" cy="301624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33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3560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: half page gradient, full page picture">
    <p:bg>
      <p:bgPr>
        <a:gradFill flip="none" rotWithShape="1">
          <a:gsLst>
            <a:gs pos="40000">
              <a:schemeClr val="accent3"/>
            </a:gs>
            <a:gs pos="80000">
              <a:srgbClr val="FFEFB5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4A5375F-57B6-4F34-B285-0212289DE52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64000"/>
          </a:xfrm>
          <a:solidFill>
            <a:srgbClr val="CCCCCC"/>
          </a:solidFill>
        </p:spPr>
        <p:txBody>
          <a:bodyPr lIns="72000" tIns="72000" rIns="72000" bIns="72000"/>
          <a:lstStyle>
            <a:lvl1pPr algn="r">
              <a:defRPr/>
            </a:lvl1pPr>
          </a:lstStyle>
          <a:p>
            <a:r>
              <a:rPr lang="en-US"/>
              <a:t>Please click the icon to insert an image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79B50F6-B70A-4FAE-B403-A7AA4785597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3359" y="692152"/>
            <a:ext cx="6403200" cy="5956800"/>
          </a:xfrm>
          <a:gradFill>
            <a:gsLst>
              <a:gs pos="50000">
                <a:schemeClr val="accent3"/>
              </a:gs>
              <a:gs pos="100000">
                <a:schemeClr val="accent3"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algn="l">
              <a:defRPr lang="en-US" sz="133" smtClean="0">
                <a:solidFill>
                  <a:schemeClr val="accent3"/>
                </a:solidFill>
              </a:defRPr>
            </a:lvl1pPr>
            <a:lvl2pPr>
              <a:defRPr lang="en-US" sz="1800" smtClean="0">
                <a:solidFill>
                  <a:schemeClr val="lt1"/>
                </a:solidFill>
              </a:defRPr>
            </a:lvl2pPr>
            <a:lvl3pPr>
              <a:defRPr lang="en-US" sz="1800" smtClean="0">
                <a:solidFill>
                  <a:schemeClr val="lt1"/>
                </a:solidFill>
              </a:defRPr>
            </a:lvl3pPr>
            <a:lvl4pPr>
              <a:defRPr lang="en-US" sz="1800" smtClean="0">
                <a:solidFill>
                  <a:schemeClr val="lt1"/>
                </a:solidFill>
              </a:defRPr>
            </a:lvl4pPr>
            <a:lvl5pPr>
              <a:defRPr lang="en-US" sz="1800">
                <a:solidFill>
                  <a:schemeClr val="lt1"/>
                </a:solidFill>
              </a:defRPr>
            </a:lvl5pPr>
          </a:lstStyle>
          <a:p>
            <a:pPr lvl="0" algn="ctr"/>
            <a:r>
              <a:rPr lang="en-US"/>
              <a:t>1</a:t>
            </a:r>
          </a:p>
        </p:txBody>
      </p:sp>
      <p:sp>
        <p:nvSpPr>
          <p:cNvPr id="3" name="meta-subline">
            <a:extLst>
              <a:ext uri="{FF2B5EF4-FFF2-40B4-BE49-F238E27FC236}">
                <a16:creationId xmlns:a16="http://schemas.microsoft.com/office/drawing/2014/main" id="{34533E2D-E3E8-4028-915B-4B522D9607C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32000" y="3678626"/>
            <a:ext cx="6209661" cy="67095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2400" cap="all" baseline="0">
                <a:solidFill>
                  <a:schemeClr val="accent4"/>
                </a:solidFill>
                <a:latin typeface="Delivery Cd Light" panose="020F0406020204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Optional subline in one OR TWO </a:t>
            </a:r>
            <a:r>
              <a:rPr lang="en-US" err="1"/>
              <a:t>lineS</a:t>
            </a:r>
            <a:r>
              <a:rPr lang="en-US"/>
              <a:t>, </a:t>
            </a:r>
          </a:p>
          <a:p>
            <a:r>
              <a:rPr lang="en-US"/>
              <a:t>Delivery CONDENSED LIGHT, 18 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243A0BD6-FFA5-412C-95AF-EC90EFB114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2" y="1525358"/>
            <a:ext cx="6209660" cy="2153268"/>
          </a:xfrm>
        </p:spPr>
        <p:txBody>
          <a:bodyPr/>
          <a:lstStyle>
            <a:lvl1pPr>
              <a:lnSpc>
                <a:spcPct val="90000"/>
              </a:lnSpc>
              <a:defRPr sz="4800" b="0" i="0" cap="all" baseline="0">
                <a:solidFill>
                  <a:schemeClr val="accent4"/>
                </a:solidFill>
                <a:latin typeface="Delivery Cd Black" panose="020F0906020204020204" pitchFamily="34" charset="0"/>
              </a:defRPr>
            </a:lvl1pPr>
          </a:lstStyle>
          <a:p>
            <a:r>
              <a:rPr lang="en-US"/>
              <a:t>SAMPLE TITLE Delivery CONDENSED BLACK, 36 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15" name="meta-project">
            <a:extLst>
              <a:ext uri="{FF2B5EF4-FFF2-40B4-BE49-F238E27FC236}">
                <a16:creationId xmlns:a16="http://schemas.microsoft.com/office/drawing/2014/main" id="{6EBD2539-ABD1-40DD-8933-464D93B7720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1999" y="4452441"/>
            <a:ext cx="6209661" cy="533480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>
                <a:solidFill>
                  <a:schemeClr val="tx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Name of the event or project or presenter</a:t>
            </a:r>
            <a:br>
              <a:rPr lang="en-US"/>
            </a:br>
            <a:r>
              <a:rPr lang="en-US"/>
              <a:t>Location, ##Month##</a:t>
            </a:r>
          </a:p>
        </p:txBody>
      </p:sp>
      <p:sp>
        <p:nvSpPr>
          <p:cNvPr id="18" name="meta-identifier">
            <a:extLst>
              <a:ext uri="{FF2B5EF4-FFF2-40B4-BE49-F238E27FC236}">
                <a16:creationId xmlns:a16="http://schemas.microsoft.com/office/drawing/2014/main" id="{54E64FCC-3FE9-443B-AD0F-06908B8BA7C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999" y="5070007"/>
            <a:ext cx="6209661" cy="262636"/>
          </a:xfrm>
        </p:spPr>
        <p:txBody>
          <a:bodyPr>
            <a:noAutofit/>
          </a:bodyPr>
          <a:lstStyle>
            <a:lvl1pPr>
              <a:defRPr b="1">
                <a:solidFill>
                  <a:schemeClr val="accent4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DHL Business Unit – Claim, Delivery (bold), 12 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4" name="meta-classification">
            <a:extLst>
              <a:ext uri="{FF2B5EF4-FFF2-40B4-BE49-F238E27FC236}">
                <a16:creationId xmlns:a16="http://schemas.microsoft.com/office/drawing/2014/main" id="{4453C777-669F-4D78-BCD9-96F8D8935A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2000" y="154825"/>
            <a:ext cx="3648000" cy="192000"/>
          </a:xfrm>
        </p:spPr>
        <p:txBody>
          <a:bodyPr wrap="none" lIns="0" tIns="0" rIns="0" bIns="0" anchor="ctr">
            <a:noAutofit/>
          </a:bodyPr>
          <a:lstStyle>
            <a:lvl1pPr>
              <a:spcAft>
                <a:spcPts val="0"/>
              </a:spcAft>
              <a:defRPr lang="en-US" sz="1067" b="1" i="0" u="none" strike="noStrike" cap="all" baseline="0" dirty="0" smtClean="0">
                <a:solidFill>
                  <a:schemeClr val="accent1"/>
                </a:solidFill>
              </a:defRPr>
            </a:lvl1pPr>
          </a:lstStyle>
          <a:p>
            <a:pPr marR="0" lvl="0">
              <a:lnSpc>
                <a:spcPct val="100000"/>
              </a:lnSpc>
            </a:pPr>
            <a:r>
              <a:rPr lang="en-US"/>
              <a:t>Please insert classification HERE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C303555C-2957-4400-9295-0766E686CF5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22275" y="6137768"/>
            <a:ext cx="1990725" cy="301624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33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1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01121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: full page gradient">
    <p:bg>
      <p:bgPr>
        <a:gradFill flip="none" rotWithShape="1">
          <a:gsLst>
            <a:gs pos="30000">
              <a:schemeClr val="accent3"/>
            </a:gs>
            <a:gs pos="79000">
              <a:srgbClr val="FFDE59"/>
            </a:gs>
            <a:gs pos="100000">
              <a:srgbClr val="FFF0B2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>
            <a:extLst>
              <a:ext uri="{FF2B5EF4-FFF2-40B4-BE49-F238E27FC236}">
                <a16:creationId xmlns:a16="http://schemas.microsoft.com/office/drawing/2014/main" id="{34533E2D-E3E8-4028-915B-4B522D9607C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32001" y="2690648"/>
            <a:ext cx="11327999" cy="67095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2400" cap="all" baseline="0">
                <a:solidFill>
                  <a:schemeClr val="accent4"/>
                </a:solidFill>
                <a:latin typeface="Delivery Cd Light" panose="020F0406020204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OPTIONAL subline in one OR TWO </a:t>
            </a:r>
            <a:r>
              <a:rPr lang="en-US" dirty="0" err="1"/>
              <a:t>lineS</a:t>
            </a:r>
            <a:r>
              <a:rPr lang="en-US" dirty="0"/>
              <a:t>, Delivery CONDENSED LIGHT, 18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243A0BD6-FFA5-412C-95AF-EC90EFB114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1" y="692150"/>
            <a:ext cx="11327999" cy="1998497"/>
          </a:xfrm>
        </p:spPr>
        <p:txBody>
          <a:bodyPr/>
          <a:lstStyle>
            <a:lvl1pPr>
              <a:lnSpc>
                <a:spcPct val="90000"/>
              </a:lnSpc>
              <a:defRPr sz="4800" b="0" i="0" cap="all" baseline="0">
                <a:solidFill>
                  <a:schemeClr val="accent4"/>
                </a:solidFill>
                <a:latin typeface="Delivery Cd Black" panose="020F0906020204020204" pitchFamily="34" charset="0"/>
              </a:defRPr>
            </a:lvl1pPr>
          </a:lstStyle>
          <a:p>
            <a:r>
              <a:rPr lang="en-US" dirty="0"/>
              <a:t>section divider with Gradient, Delivery CONDENSED BLACK, 36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134C61-AE90-4876-9405-4282167F38E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/>
              <a:t>DHL | Doręczenie do najbliższego punktu | Lipiec 2024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D195B8-0DD2-4278-B191-4D18AA251FF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245BC1-4D7B-4ED3-8F01-840FA3512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7694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: half page gradient">
    <p:bg>
      <p:bgPr>
        <a:gradFill flip="none" rotWithShape="1">
          <a:gsLst>
            <a:gs pos="30000">
              <a:schemeClr val="accent3"/>
            </a:gs>
            <a:gs pos="79000">
              <a:srgbClr val="FFDE59"/>
            </a:gs>
            <a:gs pos="100000">
              <a:srgbClr val="FFF0B2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>
            <a:extLst>
              <a:ext uri="{FF2B5EF4-FFF2-40B4-BE49-F238E27FC236}">
                <a16:creationId xmlns:a16="http://schemas.microsoft.com/office/drawing/2014/main" id="{34533E2D-E3E8-4028-915B-4B522D9607C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32002" y="3678626"/>
            <a:ext cx="6192964" cy="67095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2400" cap="all" baseline="0">
                <a:solidFill>
                  <a:schemeClr val="accent4"/>
                </a:solidFill>
                <a:latin typeface="Delivery Cd Light" panose="020F0406020204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Optional subline in one OR TWO </a:t>
            </a:r>
            <a:r>
              <a:rPr lang="en-US" dirty="0" err="1"/>
              <a:t>lineS</a:t>
            </a:r>
            <a:r>
              <a:rPr lang="en-US" dirty="0"/>
              <a:t>, </a:t>
            </a:r>
          </a:p>
          <a:p>
            <a:r>
              <a:rPr lang="en-US" dirty="0"/>
              <a:t>Delivery CONDENSED LIGHT, 18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243A0BD6-FFA5-412C-95AF-EC90EFB114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2" y="1680129"/>
            <a:ext cx="6192964" cy="1998497"/>
          </a:xfrm>
        </p:spPr>
        <p:txBody>
          <a:bodyPr/>
          <a:lstStyle>
            <a:lvl1pPr>
              <a:lnSpc>
                <a:spcPct val="90000"/>
              </a:lnSpc>
              <a:defRPr sz="4800" b="0" i="0" cap="all" baseline="0">
                <a:solidFill>
                  <a:schemeClr val="accent4"/>
                </a:solidFill>
                <a:latin typeface="Delivery Cd Black" panose="020F0906020204020204" pitchFamily="34" charset="0"/>
              </a:defRPr>
            </a:lvl1pPr>
          </a:lstStyle>
          <a:p>
            <a:r>
              <a:rPr lang="en-US" dirty="0"/>
              <a:t>section divider </a:t>
            </a:r>
            <a:br>
              <a:rPr lang="en-US" dirty="0"/>
            </a:br>
            <a:r>
              <a:rPr lang="en-US" dirty="0"/>
              <a:t>with image, 36 PT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4A5375F-57B6-4F34-B285-0212289DE52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056969" y="0"/>
            <a:ext cx="5135033" cy="6864000"/>
          </a:xfrm>
          <a:solidFill>
            <a:srgbClr val="CCCCCC"/>
          </a:solidFill>
        </p:spPr>
        <p:txBody>
          <a:bodyPr lIns="72000" tIns="72000" rIns="72000" bIns="72000"/>
          <a:lstStyle>
            <a:lvl1pPr>
              <a:defRPr/>
            </a:lvl1pPr>
          </a:lstStyle>
          <a:p>
            <a:r>
              <a:rPr lang="en-US" dirty="0"/>
              <a:t>Please click the icon to insert an image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F55C8B4-1569-420F-94F8-0A45D58CC33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pl-PL"/>
              <a:t>DHL | Doręczenie do najbliższego punktu | Lipiec 2024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9E2F84-6B48-4F57-8783-342F789CB32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2245BC1-4D7B-4ED3-8F01-840FA3512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5660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: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55AA5-C875-4E2C-962B-7BF752DF5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Double headline with one or two lines, Delivery Bold, 18 </a:t>
            </a:r>
            <a:r>
              <a:rPr lang="en-US" dirty="0" err="1"/>
              <a:t>pt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3ED683-F9E2-432B-9EE5-F787159B7C2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/>
              <a:t>DHL | Doręczenie do najbliższego punktu | Lipiec 2024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90C2FE-3516-4404-9D7F-3E6C342436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245BC1-4D7B-4ED3-8F01-840FA35126C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A3BBD46-F6A3-49DC-8F32-053AD1A8863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1801" y="1534584"/>
            <a:ext cx="3630084" cy="4707467"/>
          </a:xfrm>
        </p:spPr>
        <p:txBody>
          <a:bodyPr/>
          <a:lstStyle>
            <a:lvl1pPr marL="335992" indent="-335992">
              <a:spcBef>
                <a:spcPts val="1867"/>
              </a:spcBef>
              <a:spcAft>
                <a:spcPts val="0"/>
              </a:spcAft>
              <a:buAutoNum type="arabicPlain"/>
              <a:defRPr b="1"/>
            </a:lvl1pPr>
            <a:lvl2pPr marL="335992" indent="0">
              <a:lnSpc>
                <a:spcPct val="100000"/>
              </a:lnSpc>
              <a:spcAft>
                <a:spcPts val="0"/>
              </a:spcAft>
              <a:buNone/>
              <a:defRPr/>
            </a:lvl2pPr>
          </a:lstStyle>
          <a:p>
            <a:pPr lvl="0"/>
            <a:r>
              <a:rPr lang="en-US" dirty="0"/>
              <a:t>Sample section, Delivery Bold, </a:t>
            </a:r>
            <a:br>
              <a:rPr lang="en-US" dirty="0"/>
            </a:br>
            <a:r>
              <a:rPr lang="en-US" dirty="0"/>
              <a:t>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Sample text, Delivery, 12 </a:t>
            </a:r>
            <a:r>
              <a:rPr lang="en-US" dirty="0" err="1"/>
              <a:t>pt</a:t>
            </a:r>
            <a:endParaRPr lang="en-US" dirty="0"/>
          </a:p>
          <a:p>
            <a:pPr lvl="0"/>
            <a:endParaRPr lang="en-GB" dirty="0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4F39E3AB-4E3D-4482-A3E6-FBBC80DEA30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77786" y="1534584"/>
            <a:ext cx="3630085" cy="4707467"/>
          </a:xfrm>
        </p:spPr>
        <p:txBody>
          <a:bodyPr/>
          <a:lstStyle>
            <a:lvl1pPr marL="335992" indent="-335992">
              <a:spcBef>
                <a:spcPts val="1867"/>
              </a:spcBef>
              <a:spcAft>
                <a:spcPts val="0"/>
              </a:spcAft>
              <a:buAutoNum type="arabicPlain" startAt="7"/>
              <a:defRPr b="1"/>
            </a:lvl1pPr>
            <a:lvl2pPr marL="335992" indent="0">
              <a:lnSpc>
                <a:spcPct val="100000"/>
              </a:lnSpc>
              <a:spcAft>
                <a:spcPts val="0"/>
              </a:spcAft>
              <a:buNone/>
              <a:defRPr/>
            </a:lvl2pPr>
          </a:lstStyle>
          <a:p>
            <a:pPr lvl="0"/>
            <a:r>
              <a:rPr lang="en-US" dirty="0"/>
              <a:t>Sample section, Delivery Bold, </a:t>
            </a:r>
            <a:br>
              <a:rPr lang="en-US" dirty="0"/>
            </a:br>
            <a:r>
              <a:rPr lang="en-US" dirty="0"/>
              <a:t>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Sample text, Delivery, 12 </a:t>
            </a:r>
            <a:r>
              <a:rPr lang="en-US" dirty="0" err="1"/>
              <a:t>pt</a:t>
            </a:r>
            <a:endParaRPr lang="en-US" dirty="0"/>
          </a:p>
          <a:p>
            <a:pPr lvl="0"/>
            <a:endParaRPr lang="en-US" dirty="0"/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23005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F4958-514A-4601-B68D-C79842B999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Double headline with one or two lines, Delivery Bold, 18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27EF1F-9ACF-48EE-A949-EAF14645397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/>
              <a:t>DHL | Doręczenie do najbliższego punktu | Lipiec 2024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38F358-6501-48B8-80CA-E7836E5B988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245BC1-4D7B-4ED3-8F01-840FA35126C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AB14529-BCAE-43FA-A029-C343F83E0454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32001" y="1534584"/>
            <a:ext cx="11327999" cy="470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 sz="1600"/>
            </a:lvl6pPr>
            <a:lvl7pPr>
              <a:defRPr sz="1600"/>
            </a:lvl7pPr>
          </a:lstStyle>
          <a:p>
            <a:pPr lvl="0"/>
            <a:r>
              <a:rPr lang="en-US" dirty="0"/>
              <a:t>Body text in Delivery,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Bullet text, Delivery, 12 </a:t>
            </a:r>
            <a:r>
              <a:rPr lang="en-US" dirty="0" err="1"/>
              <a:t>pt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Bullet text, Delivery, 12 </a:t>
            </a:r>
            <a:r>
              <a:rPr lang="en-US" dirty="0" err="1"/>
              <a:t>pt</a:t>
            </a:r>
            <a:endParaRPr lang="en-US" dirty="0"/>
          </a:p>
          <a:p>
            <a:pPr lvl="3"/>
            <a:r>
              <a:rPr lang="en-US" dirty="0"/>
              <a:t>Bullet text, Delivery, 12 </a:t>
            </a:r>
            <a:r>
              <a:rPr lang="en-US" dirty="0" err="1"/>
              <a:t>pt</a:t>
            </a:r>
            <a:r>
              <a:rPr lang="en-US" dirty="0"/>
              <a:t> </a:t>
            </a:r>
          </a:p>
          <a:p>
            <a:pPr lvl="4"/>
            <a:r>
              <a:rPr lang="en-US" dirty="0"/>
              <a:t>Action title, Delivery Regular, 15 </a:t>
            </a:r>
            <a:r>
              <a:rPr lang="en-US" dirty="0" err="1"/>
              <a:t>pt</a:t>
            </a:r>
            <a:endParaRPr lang="en-US" dirty="0"/>
          </a:p>
          <a:p>
            <a:pPr lvl="5"/>
            <a:r>
              <a:rPr lang="en-US" dirty="0"/>
              <a:t>Paragraph Headline, Delivery Bold, 12 </a:t>
            </a:r>
            <a:r>
              <a:rPr lang="en-US" dirty="0" err="1"/>
              <a:t>pt</a:t>
            </a:r>
            <a:endParaRPr lang="en-US" dirty="0"/>
          </a:p>
          <a:p>
            <a:pPr lvl="6"/>
            <a:r>
              <a:rPr lang="en-US" sz="1600" dirty="0"/>
              <a:t>Bullet number, Delivery, 12 </a:t>
            </a:r>
            <a:r>
              <a:rPr lang="en-US" sz="1600" dirty="0" err="1"/>
              <a:t>pt</a:t>
            </a:r>
            <a:r>
              <a:rPr lang="en-US" sz="1600" dirty="0"/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D5CED03-C33D-4356-A21D-74205078B24D}"/>
              </a:ext>
            </a:extLst>
          </p:cNvPr>
          <p:cNvSpPr/>
          <p:nvPr/>
        </p:nvSpPr>
        <p:spPr>
          <a:xfrm>
            <a:off x="3048000" y="2305617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lvl="2"/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2616490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3EF21E-737D-4419-BFB1-7E3BAF4E7B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Double headline with one or two lines, Delivery Bold, 18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4C42CC-B85A-402A-8160-8B4CC790046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/>
              <a:t>DHL | Doręczenie do najbliższego punktu | Lipiec 2024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238AF6-F51C-40B8-BD5A-EE1AE942F1B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245BC1-4D7B-4ED3-8F01-840FA3512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537191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49F3C-D71F-48B0-816B-AA2AB64973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Double headline with one or two lines, Delivery Bold, 18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4F32AD-3FC7-4091-8554-127642F8067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/>
              <a:t>DHL | Doręczenie do najbliższego punktu | Lipiec 2024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180CEC-C0BC-4F28-99ED-9A7B307FEE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245BC1-4D7B-4ED3-8F01-840FA35126C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05EC38-B07E-496F-9ED7-8B08225083C7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32001" y="1534584"/>
            <a:ext cx="5553933" cy="470746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 sz="1600"/>
            </a:lvl6pPr>
            <a:lvl7pPr>
              <a:defRPr sz="1600"/>
            </a:lvl7pPr>
          </a:lstStyle>
          <a:p>
            <a:pPr lvl="0"/>
            <a:r>
              <a:rPr lang="en-US" dirty="0"/>
              <a:t>Body text in Delivery,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Bullet text, Delivery, 12 </a:t>
            </a:r>
            <a:r>
              <a:rPr lang="en-US" dirty="0" err="1"/>
              <a:t>pt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Bullet text, Delivery, 12 </a:t>
            </a:r>
            <a:r>
              <a:rPr lang="en-US" dirty="0" err="1"/>
              <a:t>pt</a:t>
            </a:r>
            <a:endParaRPr lang="en-US" dirty="0"/>
          </a:p>
          <a:p>
            <a:pPr lvl="3"/>
            <a:r>
              <a:rPr lang="en-US" dirty="0"/>
              <a:t>Bullet text, Delivery, 12 </a:t>
            </a:r>
            <a:r>
              <a:rPr lang="en-US" dirty="0" err="1"/>
              <a:t>pt</a:t>
            </a:r>
            <a:r>
              <a:rPr lang="en-US" dirty="0"/>
              <a:t> </a:t>
            </a:r>
          </a:p>
          <a:p>
            <a:pPr lvl="4"/>
            <a:r>
              <a:rPr lang="en-US" dirty="0"/>
              <a:t>Action title, Delivery Regular, 15 </a:t>
            </a:r>
            <a:r>
              <a:rPr lang="en-US" dirty="0" err="1"/>
              <a:t>pt</a:t>
            </a:r>
            <a:endParaRPr lang="en-US" dirty="0"/>
          </a:p>
          <a:p>
            <a:pPr lvl="5"/>
            <a:r>
              <a:rPr lang="en-US" dirty="0"/>
              <a:t>Paragraph Headline, Delivery Bold, 12 </a:t>
            </a:r>
            <a:r>
              <a:rPr lang="en-US" dirty="0" err="1"/>
              <a:t>pt</a:t>
            </a:r>
            <a:endParaRPr lang="en-US" dirty="0"/>
          </a:p>
          <a:p>
            <a:pPr lvl="6"/>
            <a:r>
              <a:rPr lang="en-US" dirty="0"/>
              <a:t>Bullet number, Delivery, 12 </a:t>
            </a:r>
            <a:r>
              <a:rPr lang="en-US" dirty="0" err="1"/>
              <a:t>pt</a:t>
            </a:r>
            <a:r>
              <a:rPr lang="en-US" dirty="0"/>
              <a:t> 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09D4F118-EC4E-4697-8B94-89026AF38F0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206066" y="1534584"/>
            <a:ext cx="5553933" cy="470746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 sz="1600"/>
            </a:lvl6pPr>
            <a:lvl7pPr>
              <a:defRPr sz="1600"/>
            </a:lvl7pPr>
          </a:lstStyle>
          <a:p>
            <a:pPr lvl="0"/>
            <a:r>
              <a:rPr lang="en-US" dirty="0"/>
              <a:t>Body text in Delivery,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Bullet text, Delivery, 12 </a:t>
            </a:r>
            <a:r>
              <a:rPr lang="en-US" dirty="0" err="1"/>
              <a:t>pt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Bullet text, Delivery, 12 </a:t>
            </a:r>
            <a:r>
              <a:rPr lang="en-US" dirty="0" err="1"/>
              <a:t>pt</a:t>
            </a:r>
            <a:endParaRPr lang="en-US" dirty="0"/>
          </a:p>
          <a:p>
            <a:pPr lvl="3"/>
            <a:r>
              <a:rPr lang="en-US" dirty="0"/>
              <a:t>Bullet text, Delivery, 12 </a:t>
            </a:r>
            <a:r>
              <a:rPr lang="en-US" dirty="0" err="1"/>
              <a:t>pt</a:t>
            </a:r>
            <a:r>
              <a:rPr lang="en-US" dirty="0"/>
              <a:t> </a:t>
            </a:r>
          </a:p>
          <a:p>
            <a:pPr lvl="4"/>
            <a:r>
              <a:rPr lang="en-US" dirty="0"/>
              <a:t>Action title, Delivery Regular, 15 </a:t>
            </a:r>
            <a:r>
              <a:rPr lang="en-US" dirty="0" err="1"/>
              <a:t>pt</a:t>
            </a:r>
            <a:endParaRPr lang="en-US" dirty="0"/>
          </a:p>
          <a:p>
            <a:pPr lvl="5"/>
            <a:r>
              <a:rPr lang="en-US" dirty="0"/>
              <a:t>Paragraph Headline, Delivery Bold, 12 </a:t>
            </a:r>
            <a:r>
              <a:rPr lang="en-US" dirty="0" err="1"/>
              <a:t>pt</a:t>
            </a:r>
            <a:endParaRPr lang="en-US" dirty="0"/>
          </a:p>
          <a:p>
            <a:pPr lvl="6"/>
            <a:r>
              <a:rPr lang="en-US" dirty="0"/>
              <a:t>Bullet number, Delivery, 12 </a:t>
            </a:r>
            <a:r>
              <a:rPr lang="en-US" dirty="0" err="1"/>
              <a:t>pt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5195813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1 column, 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C21F6A-3851-4800-A70C-75B7E973A6B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/>
              <a:t>DHL | Doręczenie do najbliższego punktu | Lipiec 2024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0140EB-C614-490E-95CD-A54BE084B79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245BC1-4D7B-4ED3-8F01-840FA35126C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038679AF-4954-4658-B135-45730398D31C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32001" y="1534584"/>
            <a:ext cx="5553933" cy="470746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 sz="1600"/>
            </a:lvl6pPr>
            <a:lvl7pPr>
              <a:defRPr sz="1600"/>
            </a:lvl7pPr>
          </a:lstStyle>
          <a:p>
            <a:pPr lvl="0"/>
            <a:r>
              <a:rPr lang="en-US" dirty="0"/>
              <a:t>Body text in Delivery,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Bullet text, Delivery, 12 </a:t>
            </a:r>
            <a:r>
              <a:rPr lang="en-US" dirty="0" err="1"/>
              <a:t>pt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Bullet text, Delivery, 12 </a:t>
            </a:r>
            <a:r>
              <a:rPr lang="en-US" dirty="0" err="1"/>
              <a:t>pt</a:t>
            </a:r>
            <a:endParaRPr lang="en-US" dirty="0"/>
          </a:p>
          <a:p>
            <a:pPr lvl="3"/>
            <a:r>
              <a:rPr lang="en-US" dirty="0"/>
              <a:t>Bullet text, Delivery, 12 </a:t>
            </a:r>
            <a:r>
              <a:rPr lang="en-US" dirty="0" err="1"/>
              <a:t>pt</a:t>
            </a:r>
            <a:r>
              <a:rPr lang="en-US" dirty="0"/>
              <a:t> </a:t>
            </a:r>
          </a:p>
          <a:p>
            <a:pPr lvl="4"/>
            <a:r>
              <a:rPr lang="en-US" dirty="0"/>
              <a:t>Action title, Delivery Regular, 15 </a:t>
            </a:r>
            <a:r>
              <a:rPr lang="en-US" dirty="0" err="1"/>
              <a:t>pt</a:t>
            </a:r>
            <a:endParaRPr lang="en-US" dirty="0"/>
          </a:p>
          <a:p>
            <a:pPr lvl="5"/>
            <a:r>
              <a:rPr lang="en-US" dirty="0"/>
              <a:t>Paragraph Headline, Delivery Bold, 12 </a:t>
            </a:r>
            <a:r>
              <a:rPr lang="en-US" dirty="0" err="1"/>
              <a:t>pt</a:t>
            </a:r>
            <a:endParaRPr lang="en-US" dirty="0"/>
          </a:p>
          <a:p>
            <a:pPr lvl="6"/>
            <a:r>
              <a:rPr lang="en-US" dirty="0"/>
              <a:t>Bullet number, Delivery, 12 </a:t>
            </a:r>
            <a:r>
              <a:rPr lang="en-US" dirty="0" err="1"/>
              <a:t>pt</a:t>
            </a:r>
            <a:r>
              <a:rPr lang="en-US" dirty="0"/>
              <a:t> 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367FEE81-04E7-45FF-A241-7D07B82E5C5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06066" y="1534584"/>
            <a:ext cx="5553933" cy="4707467"/>
          </a:xfrm>
          <a:solidFill>
            <a:srgbClr val="CCCCCC"/>
          </a:solidFill>
        </p:spPr>
        <p:txBody>
          <a:bodyPr lIns="72000" tIns="72000" rIns="72000" bIns="72000" anchor="ctr"/>
          <a:lstStyle>
            <a:lvl1pPr algn="ctr">
              <a:defRPr/>
            </a:lvl1pPr>
          </a:lstStyle>
          <a:p>
            <a:r>
              <a:rPr lang="en-US" dirty="0"/>
              <a:t>Please click the icon to insert an image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297623A-4EAB-41C4-80D7-12A550C733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Double headline with one or two lines, Delivery Bold, 18 </a:t>
            </a:r>
            <a:r>
              <a:rPr lang="en-US" dirty="0" err="1"/>
              <a:t>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575037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1 column, 1 picture half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3A2DAE2-6DBF-4F49-9437-0D73AEFD3F52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056968" y="0"/>
            <a:ext cx="5135032" cy="6858000"/>
          </a:xfrm>
          <a:solidFill>
            <a:srgbClr val="CCCCCC"/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Please click the icon to insert an image</a:t>
            </a:r>
          </a:p>
        </p:txBody>
      </p:sp>
      <p:graphicFrame>
        <p:nvGraphicFramePr>
          <p:cNvPr id="29" name="Objekt 28" hidden="1">
            <a:extLst>
              <a:ext uri="{FF2B5EF4-FFF2-40B4-BE49-F238E27FC236}">
                <a16:creationId xmlns:a16="http://schemas.microsoft.com/office/drawing/2014/main" id="{35CC8C36-E5F6-4785-85F2-7B1DD179C83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78391899"/>
              </p:ext>
            </p:ext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53" imgH="353" progId="TCLayout.ActiveDocument.1">
                  <p:embed/>
                </p:oleObj>
              </mc:Choice>
              <mc:Fallback>
                <p:oleObj name="think-cell Folie" r:id="rId4" imgW="353" imgH="353" progId="TCLayout.ActiveDocument.1">
                  <p:embed/>
                  <p:pic>
                    <p:nvPicPr>
                      <p:cNvPr id="29" name="Objekt 28" hidden="1">
                        <a:extLst>
                          <a:ext uri="{FF2B5EF4-FFF2-40B4-BE49-F238E27FC236}">
                            <a16:creationId xmlns:a16="http://schemas.microsoft.com/office/drawing/2014/main" id="{35CC8C36-E5F6-4785-85F2-7B1DD179C83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echteck 27" hidden="1">
            <a:extLst>
              <a:ext uri="{FF2B5EF4-FFF2-40B4-BE49-F238E27FC236}">
                <a16:creationId xmlns:a16="http://schemas.microsoft.com/office/drawing/2014/main" id="{5364B560-8A9F-4B7A-B988-CF7BF54F7125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211667" cy="2116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l"/>
            <a:endParaRPr lang="en-US" sz="2400" b="1" i="0" baseline="0" dirty="0">
              <a:latin typeface="Delivery" panose="020F0503020204020204" pitchFamily="34" charset="0"/>
              <a:ea typeface="+mj-ea"/>
              <a:cs typeface="+mj-cs"/>
              <a:sym typeface="Delivery" panose="020F050302020402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DC25DC-2D9E-4ABF-8944-4D2479BF728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/>
              <a:t>DHL | Doręczenie do najbliższego punktu | Lipiec 2024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728FFF-C4F8-4DDC-9D47-88E9283C619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245BC1-4D7B-4ED3-8F01-840FA35126C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219A887B-6080-4228-99B7-DF904417247B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32002" y="1534584"/>
            <a:ext cx="6192965" cy="470746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 sz="1600"/>
            </a:lvl6pPr>
            <a:lvl7pPr>
              <a:defRPr sz="1600"/>
            </a:lvl7pPr>
          </a:lstStyle>
          <a:p>
            <a:pPr lvl="0"/>
            <a:r>
              <a:rPr lang="en-US" dirty="0"/>
              <a:t>Body text in Delivery,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Bullet text, Delivery, 12 </a:t>
            </a:r>
            <a:r>
              <a:rPr lang="en-US" dirty="0" err="1"/>
              <a:t>pt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Bullet text, Delivery, 12 </a:t>
            </a:r>
            <a:r>
              <a:rPr lang="en-US" dirty="0" err="1"/>
              <a:t>pt</a:t>
            </a:r>
            <a:endParaRPr lang="en-US" dirty="0"/>
          </a:p>
          <a:p>
            <a:pPr lvl="3"/>
            <a:r>
              <a:rPr lang="en-US" dirty="0"/>
              <a:t>Bullet text, Delivery, 12 </a:t>
            </a:r>
            <a:r>
              <a:rPr lang="en-US" dirty="0" err="1"/>
              <a:t>pt</a:t>
            </a:r>
            <a:r>
              <a:rPr lang="en-US" dirty="0"/>
              <a:t> </a:t>
            </a:r>
          </a:p>
          <a:p>
            <a:pPr lvl="4"/>
            <a:r>
              <a:rPr lang="en-US" dirty="0"/>
              <a:t>Action title, Delivery Regular, 15 </a:t>
            </a:r>
            <a:r>
              <a:rPr lang="en-US" dirty="0" err="1"/>
              <a:t>pt</a:t>
            </a:r>
            <a:endParaRPr lang="en-US" dirty="0"/>
          </a:p>
          <a:p>
            <a:pPr lvl="5"/>
            <a:r>
              <a:rPr lang="en-US" dirty="0"/>
              <a:t>Paragraph Headline, Delivery Bold, 12 </a:t>
            </a:r>
            <a:r>
              <a:rPr lang="en-US" dirty="0" err="1"/>
              <a:t>pt</a:t>
            </a:r>
            <a:endParaRPr lang="en-US" dirty="0"/>
          </a:p>
          <a:p>
            <a:pPr lvl="6"/>
            <a:r>
              <a:rPr lang="en-US" dirty="0"/>
              <a:t>Bullet number, Delivery, 12 </a:t>
            </a:r>
            <a:r>
              <a:rPr lang="en-US" dirty="0" err="1"/>
              <a:t>pt</a:t>
            </a:r>
            <a:r>
              <a:rPr lang="en-US" dirty="0"/>
              <a:t>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54E13D6-6E2C-4C07-9513-3C9141998F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1" y="513551"/>
            <a:ext cx="6192967" cy="658600"/>
          </a:xfrm>
        </p:spPr>
        <p:txBody>
          <a:bodyPr/>
          <a:lstStyle/>
          <a:p>
            <a:r>
              <a:rPr lang="en-US" dirty="0"/>
              <a:t>Double headline with one or two lines, Delivery Bold, 18 </a:t>
            </a:r>
            <a:r>
              <a:rPr lang="en-US" dirty="0" err="1"/>
              <a:t>pt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5137062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1 column, 1 column half side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D416913-53A8-4554-9E84-F88C14A369B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56968" y="0"/>
            <a:ext cx="5135032" cy="6858000"/>
          </a:xfrm>
          <a:solidFill>
            <a:srgbClr val="CCCCCC"/>
          </a:solidFill>
        </p:spPr>
        <p:txBody>
          <a:bodyPr lIns="324000" tIns="1152000" rIns="324000" bIns="432000" anchor="t" anchorCtr="0"/>
          <a:lstStyle>
            <a:lvl1pPr>
              <a:defRPr/>
            </a:lvl1pPr>
            <a:lvl4pPr>
              <a:defRPr/>
            </a:lvl4pPr>
            <a:lvl6pPr>
              <a:defRPr sz="1600"/>
            </a:lvl6pPr>
            <a:lvl7pPr>
              <a:defRPr sz="1600"/>
            </a:lvl7pPr>
          </a:lstStyle>
          <a:p>
            <a:pPr lvl="0"/>
            <a:r>
              <a:rPr lang="en-US" dirty="0"/>
              <a:t>Body text in Delivery,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Bullet text, Delivery, 12 </a:t>
            </a:r>
            <a:r>
              <a:rPr lang="en-US" dirty="0" err="1"/>
              <a:t>pt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Bullet text, Delivery, 12 </a:t>
            </a:r>
            <a:r>
              <a:rPr lang="en-US" dirty="0" err="1"/>
              <a:t>pt</a:t>
            </a:r>
            <a:endParaRPr lang="en-US" dirty="0"/>
          </a:p>
          <a:p>
            <a:pPr lvl="3"/>
            <a:r>
              <a:rPr lang="en-US" dirty="0"/>
              <a:t>Bullet text, Delivery, 12 </a:t>
            </a:r>
            <a:r>
              <a:rPr lang="en-US" dirty="0" err="1"/>
              <a:t>pt</a:t>
            </a:r>
            <a:r>
              <a:rPr lang="en-US" dirty="0"/>
              <a:t> </a:t>
            </a:r>
          </a:p>
          <a:p>
            <a:pPr lvl="4"/>
            <a:r>
              <a:rPr lang="en-US" dirty="0"/>
              <a:t>Action title, Delivery Regular, 15 </a:t>
            </a:r>
            <a:r>
              <a:rPr lang="en-US" dirty="0" err="1"/>
              <a:t>pt</a:t>
            </a:r>
            <a:endParaRPr lang="en-US" dirty="0"/>
          </a:p>
          <a:p>
            <a:pPr lvl="5"/>
            <a:r>
              <a:rPr lang="en-US" dirty="0"/>
              <a:t>Paragraph Headline, Delivery Bold, 12 </a:t>
            </a:r>
            <a:r>
              <a:rPr lang="en-US" dirty="0" err="1"/>
              <a:t>pt</a:t>
            </a:r>
            <a:endParaRPr lang="en-US" dirty="0"/>
          </a:p>
          <a:p>
            <a:pPr lvl="6"/>
            <a:r>
              <a:rPr lang="en-US" dirty="0"/>
              <a:t>Bullet number, Delivery, 12 </a:t>
            </a:r>
            <a:r>
              <a:rPr lang="en-US" dirty="0" err="1"/>
              <a:t>pt</a:t>
            </a:r>
            <a:r>
              <a:rPr lang="en-US" dirty="0"/>
              <a:t> </a:t>
            </a:r>
          </a:p>
          <a:p>
            <a:pPr lvl="4"/>
            <a:endParaRPr lang="en-US" dirty="0"/>
          </a:p>
        </p:txBody>
      </p:sp>
      <p:graphicFrame>
        <p:nvGraphicFramePr>
          <p:cNvPr id="29" name="Objekt 28" hidden="1">
            <a:extLst>
              <a:ext uri="{FF2B5EF4-FFF2-40B4-BE49-F238E27FC236}">
                <a16:creationId xmlns:a16="http://schemas.microsoft.com/office/drawing/2014/main" id="{35CC8C36-E5F6-4785-85F2-7B1DD179C83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34764238"/>
              </p:ext>
            </p:ext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53" imgH="353" progId="TCLayout.ActiveDocument.1">
                  <p:embed/>
                </p:oleObj>
              </mc:Choice>
              <mc:Fallback>
                <p:oleObj name="think-cell Folie" r:id="rId4" imgW="353" imgH="353" progId="TCLayout.ActiveDocument.1">
                  <p:embed/>
                  <p:pic>
                    <p:nvPicPr>
                      <p:cNvPr id="29" name="Objekt 28" hidden="1">
                        <a:extLst>
                          <a:ext uri="{FF2B5EF4-FFF2-40B4-BE49-F238E27FC236}">
                            <a16:creationId xmlns:a16="http://schemas.microsoft.com/office/drawing/2014/main" id="{35CC8C36-E5F6-4785-85F2-7B1DD179C83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echteck 27" hidden="1">
            <a:extLst>
              <a:ext uri="{FF2B5EF4-FFF2-40B4-BE49-F238E27FC236}">
                <a16:creationId xmlns:a16="http://schemas.microsoft.com/office/drawing/2014/main" id="{5364B560-8A9F-4B7A-B988-CF7BF54F7125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211667" cy="2116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l"/>
            <a:endParaRPr lang="en-US" sz="2400" b="1" i="0" baseline="0" dirty="0">
              <a:latin typeface="Delivery" panose="020F0503020204020204" pitchFamily="34" charset="0"/>
              <a:ea typeface="+mj-ea"/>
              <a:cs typeface="+mj-cs"/>
              <a:sym typeface="Delivery" panose="020F050302020402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DC25DC-2D9E-4ABF-8944-4D2479BF728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/>
              <a:t>DHL | Doręczenie do najbliższego punktu | Lipiec 2024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728FFF-C4F8-4DDC-9D47-88E9283C619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245BC1-4D7B-4ED3-8F01-840FA35126C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219A887B-6080-4228-99B7-DF904417247B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32002" y="1534584"/>
            <a:ext cx="6192965" cy="470746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 sz="1600"/>
            </a:lvl6pPr>
            <a:lvl7pPr>
              <a:defRPr sz="1600"/>
            </a:lvl7pPr>
          </a:lstStyle>
          <a:p>
            <a:pPr lvl="0"/>
            <a:r>
              <a:rPr lang="en-US" dirty="0"/>
              <a:t>Body text in Delivery,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Bullet text, Delivery, 12 </a:t>
            </a:r>
            <a:r>
              <a:rPr lang="en-US" dirty="0" err="1"/>
              <a:t>pt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Bullet text, Delivery, 12 </a:t>
            </a:r>
            <a:r>
              <a:rPr lang="en-US" dirty="0" err="1"/>
              <a:t>pt</a:t>
            </a:r>
            <a:endParaRPr lang="en-US" dirty="0"/>
          </a:p>
          <a:p>
            <a:pPr lvl="3"/>
            <a:r>
              <a:rPr lang="en-US" dirty="0"/>
              <a:t>Bullet text, Delivery, 12 </a:t>
            </a:r>
            <a:r>
              <a:rPr lang="en-US" dirty="0" err="1"/>
              <a:t>pt</a:t>
            </a:r>
            <a:r>
              <a:rPr lang="en-US" dirty="0"/>
              <a:t> </a:t>
            </a:r>
          </a:p>
          <a:p>
            <a:pPr lvl="4"/>
            <a:r>
              <a:rPr lang="en-US" dirty="0"/>
              <a:t>Action title, Delivery Regular, 15 </a:t>
            </a:r>
            <a:r>
              <a:rPr lang="en-US" dirty="0" err="1"/>
              <a:t>pt</a:t>
            </a:r>
            <a:endParaRPr lang="en-US" dirty="0"/>
          </a:p>
          <a:p>
            <a:pPr lvl="5"/>
            <a:r>
              <a:rPr lang="en-US" dirty="0"/>
              <a:t>Paragraph Headline, Delivery Bold, 12 </a:t>
            </a:r>
            <a:r>
              <a:rPr lang="en-US" dirty="0" err="1"/>
              <a:t>pt</a:t>
            </a:r>
            <a:endParaRPr lang="en-US" dirty="0"/>
          </a:p>
          <a:p>
            <a:pPr lvl="6"/>
            <a:r>
              <a:rPr lang="en-US" dirty="0"/>
              <a:t>Bullet number, Delivery, 12 </a:t>
            </a:r>
            <a:r>
              <a:rPr lang="en-US" dirty="0" err="1"/>
              <a:t>pt</a:t>
            </a:r>
            <a:r>
              <a:rPr lang="en-US" dirty="0"/>
              <a:t> 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26D4CF33-6E7C-43C9-AC12-73ECACB280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1" y="513551"/>
            <a:ext cx="6192967" cy="658600"/>
          </a:xfrm>
        </p:spPr>
        <p:txBody>
          <a:bodyPr/>
          <a:lstStyle/>
          <a:p>
            <a:r>
              <a:rPr lang="en-US" dirty="0"/>
              <a:t>Double headline with one or two lines, Delivery Bold, 18 </a:t>
            </a:r>
            <a:r>
              <a:rPr lang="en-US" dirty="0" err="1"/>
              <a:t>pt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0275254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1 column, 1 column half side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D416913-53A8-4554-9E84-F88C14A369B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56968" y="0"/>
            <a:ext cx="5135032" cy="6858000"/>
          </a:xfrm>
          <a:gradFill>
            <a:gsLst>
              <a:gs pos="30000">
                <a:schemeClr val="accent3"/>
              </a:gs>
              <a:gs pos="79000">
                <a:srgbClr val="FFDE59"/>
              </a:gs>
              <a:gs pos="100000">
                <a:srgbClr val="FFF0B2"/>
              </a:gs>
            </a:gsLst>
            <a:lin ang="16200000" scaled="1"/>
          </a:gradFill>
        </p:spPr>
        <p:txBody>
          <a:bodyPr lIns="324000" tIns="1152000" rIns="324000" bIns="432000" anchor="t" anchorCtr="0"/>
          <a:lstStyle>
            <a:lvl1pPr>
              <a:defRPr/>
            </a:lvl1pPr>
            <a:lvl4pPr>
              <a:defRPr/>
            </a:lvl4pPr>
            <a:lvl6pPr>
              <a:defRPr sz="1600"/>
            </a:lvl6pPr>
            <a:lvl7pPr>
              <a:defRPr sz="1600"/>
            </a:lvl7pPr>
          </a:lstStyle>
          <a:p>
            <a:pPr lvl="0"/>
            <a:r>
              <a:rPr lang="en-US" dirty="0"/>
              <a:t>Body text in Delivery,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Bullet text, Delivery, 12 </a:t>
            </a:r>
            <a:r>
              <a:rPr lang="en-US" dirty="0" err="1"/>
              <a:t>pt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Bullet text, Delivery, 12 </a:t>
            </a:r>
            <a:r>
              <a:rPr lang="en-US" dirty="0" err="1"/>
              <a:t>pt</a:t>
            </a:r>
            <a:endParaRPr lang="en-US" dirty="0"/>
          </a:p>
          <a:p>
            <a:pPr lvl="3"/>
            <a:r>
              <a:rPr lang="en-US" dirty="0"/>
              <a:t>Bullet text, Delivery, 12 </a:t>
            </a:r>
            <a:r>
              <a:rPr lang="en-US" dirty="0" err="1"/>
              <a:t>pt</a:t>
            </a:r>
            <a:r>
              <a:rPr lang="en-US" dirty="0"/>
              <a:t> </a:t>
            </a:r>
          </a:p>
          <a:p>
            <a:pPr lvl="4"/>
            <a:r>
              <a:rPr lang="en-US" dirty="0"/>
              <a:t>Action title, Delivery Regular, 15 </a:t>
            </a:r>
            <a:r>
              <a:rPr lang="en-US" dirty="0" err="1"/>
              <a:t>pt</a:t>
            </a:r>
            <a:endParaRPr lang="en-US" dirty="0"/>
          </a:p>
          <a:p>
            <a:pPr lvl="5"/>
            <a:r>
              <a:rPr lang="en-US" dirty="0"/>
              <a:t>Paragraph Headline, Delivery Bold, 12 </a:t>
            </a:r>
            <a:r>
              <a:rPr lang="en-US" dirty="0" err="1"/>
              <a:t>pt</a:t>
            </a:r>
            <a:endParaRPr lang="en-US" dirty="0"/>
          </a:p>
          <a:p>
            <a:pPr lvl="6"/>
            <a:r>
              <a:rPr lang="en-US" dirty="0"/>
              <a:t>Bullet number, Delivery, 12 </a:t>
            </a:r>
            <a:r>
              <a:rPr lang="en-US" dirty="0" err="1"/>
              <a:t>pt</a:t>
            </a:r>
            <a:r>
              <a:rPr lang="en-US" dirty="0"/>
              <a:t> </a:t>
            </a:r>
          </a:p>
          <a:p>
            <a:pPr lvl="4"/>
            <a:endParaRPr lang="en-US" dirty="0"/>
          </a:p>
        </p:txBody>
      </p:sp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B0B4FDD3-3FA4-45F2-86F1-10A9DA1AAD3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11553114"/>
              </p:ext>
            </p:ext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53" imgH="353" progId="TCLayout.ActiveDocument.1">
                  <p:embed/>
                </p:oleObj>
              </mc:Choice>
              <mc:Fallback>
                <p:oleObj name="think-cell Folie" r:id="rId4" imgW="353" imgH="353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B0B4FDD3-3FA4-45F2-86F1-10A9DA1AAD3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hteck 5" hidden="1">
            <a:extLst>
              <a:ext uri="{FF2B5EF4-FFF2-40B4-BE49-F238E27FC236}">
                <a16:creationId xmlns:a16="http://schemas.microsoft.com/office/drawing/2014/main" id="{6E863B02-413C-4D73-A746-5B2F80C99C06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211667" cy="2116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l"/>
            <a:endParaRPr lang="en-US" sz="2400" b="1" i="0" baseline="0" dirty="0">
              <a:latin typeface="Delivery" panose="020F0503020204020204" pitchFamily="34" charset="0"/>
              <a:ea typeface="+mj-ea"/>
              <a:cs typeface="+mj-cs"/>
              <a:sym typeface="Delivery" panose="020F050302020402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DC25DC-2D9E-4ABF-8944-4D2479BF728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/>
              <a:t>DHL | Doręczenie do najbliższego punktu | Lipiec 2024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728FFF-C4F8-4DDC-9D47-88E9283C619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245BC1-4D7B-4ED3-8F01-840FA35126C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219A887B-6080-4228-99B7-DF904417247B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32002" y="1534584"/>
            <a:ext cx="6192965" cy="470746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 sz="1600"/>
            </a:lvl6pPr>
            <a:lvl7pPr>
              <a:defRPr sz="1600"/>
            </a:lvl7pPr>
          </a:lstStyle>
          <a:p>
            <a:pPr lvl="0"/>
            <a:r>
              <a:rPr lang="en-US" dirty="0"/>
              <a:t>Body text in Delivery,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Bullet text, Delivery, 12 </a:t>
            </a:r>
            <a:r>
              <a:rPr lang="en-US" dirty="0" err="1"/>
              <a:t>pt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Bullet text, Delivery, 12 </a:t>
            </a:r>
            <a:r>
              <a:rPr lang="en-US" dirty="0" err="1"/>
              <a:t>pt</a:t>
            </a:r>
            <a:endParaRPr lang="en-US" dirty="0"/>
          </a:p>
          <a:p>
            <a:pPr lvl="3"/>
            <a:r>
              <a:rPr lang="en-US" dirty="0"/>
              <a:t>Bullet text, Delivery, 12 </a:t>
            </a:r>
            <a:r>
              <a:rPr lang="en-US" dirty="0" err="1"/>
              <a:t>pt</a:t>
            </a:r>
            <a:r>
              <a:rPr lang="en-US" dirty="0"/>
              <a:t> </a:t>
            </a:r>
          </a:p>
          <a:p>
            <a:pPr lvl="4"/>
            <a:r>
              <a:rPr lang="en-US" dirty="0"/>
              <a:t>Action title, Delivery Regular, 15 </a:t>
            </a:r>
            <a:r>
              <a:rPr lang="en-US" dirty="0" err="1"/>
              <a:t>pt</a:t>
            </a:r>
            <a:endParaRPr lang="en-US" dirty="0"/>
          </a:p>
          <a:p>
            <a:pPr lvl="5"/>
            <a:r>
              <a:rPr lang="en-US" dirty="0"/>
              <a:t>Paragraph Headline, Delivery Bold, 12 </a:t>
            </a:r>
            <a:r>
              <a:rPr lang="en-US" dirty="0" err="1"/>
              <a:t>pt</a:t>
            </a:r>
            <a:endParaRPr lang="en-US" dirty="0"/>
          </a:p>
          <a:p>
            <a:pPr lvl="6"/>
            <a:r>
              <a:rPr lang="en-US" dirty="0"/>
              <a:t>Bullet number, Delivery, 12 </a:t>
            </a:r>
            <a:r>
              <a:rPr lang="en-US" dirty="0" err="1"/>
              <a:t>pt</a:t>
            </a:r>
            <a:r>
              <a:rPr lang="en-US" dirty="0"/>
              <a:t> </a:t>
            </a: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12D3212C-E22A-4F68-B1DC-8BD83FA5F8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1" y="513551"/>
            <a:ext cx="6192967" cy="658600"/>
          </a:xfrm>
        </p:spPr>
        <p:txBody>
          <a:bodyPr/>
          <a:lstStyle/>
          <a:p>
            <a:r>
              <a:rPr lang="en-US" dirty="0"/>
              <a:t>Double headline with one or two lines, Delivery Bold, 18 </a:t>
            </a:r>
            <a:r>
              <a:rPr lang="en-US" dirty="0" err="1"/>
              <a:t>pt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37601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: light picture, gradient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98196275-11AD-46AC-8347-3CB841C40A0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64000"/>
          </a:xfrm>
          <a:solidFill>
            <a:srgbClr val="CCCCCC"/>
          </a:solidFill>
        </p:spPr>
        <p:txBody>
          <a:bodyPr/>
          <a:lstStyle/>
          <a:p>
            <a:r>
              <a:rPr lang="de-DE"/>
              <a:t>Bild auf Platzhalter ziehen oder durch Klicken auf Symbol hinzufügen</a:t>
            </a:r>
            <a:endParaRPr lang="en-US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1C36D145-7D48-43DF-A3F6-93C7BE477D3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3360" y="5921770"/>
            <a:ext cx="11544000" cy="724769"/>
          </a:xfrm>
          <a:gradFill flip="none" rotWithShape="1">
            <a:gsLst>
              <a:gs pos="50000">
                <a:schemeClr val="accent3"/>
              </a:gs>
              <a:gs pos="100000">
                <a:schemeClr val="accent3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algn="l">
              <a:defRPr lang="en-US" sz="133" smtClean="0">
                <a:solidFill>
                  <a:schemeClr val="accent3"/>
                </a:solidFill>
              </a:defRPr>
            </a:lvl1pPr>
            <a:lvl2pPr>
              <a:defRPr lang="en-US" sz="1800" smtClean="0">
                <a:solidFill>
                  <a:schemeClr val="lt1"/>
                </a:solidFill>
              </a:defRPr>
            </a:lvl2pPr>
            <a:lvl3pPr>
              <a:defRPr lang="en-US" sz="1800" smtClean="0">
                <a:solidFill>
                  <a:schemeClr val="lt1"/>
                </a:solidFill>
              </a:defRPr>
            </a:lvl3pPr>
            <a:lvl4pPr>
              <a:defRPr lang="en-US" sz="1800" smtClean="0">
                <a:solidFill>
                  <a:schemeClr val="lt1"/>
                </a:solidFill>
              </a:defRPr>
            </a:lvl4pPr>
            <a:lvl5pPr>
              <a:defRPr lang="en-US" sz="1800">
                <a:solidFill>
                  <a:schemeClr val="lt1"/>
                </a:solidFill>
              </a:defRPr>
            </a:lvl5pPr>
          </a:lstStyle>
          <a:p>
            <a:pPr lvl="0" algn="ctr"/>
            <a:r>
              <a:rPr lang="en-US"/>
              <a:t>1</a:t>
            </a:r>
          </a:p>
        </p:txBody>
      </p:sp>
      <p:sp>
        <p:nvSpPr>
          <p:cNvPr id="3" name="meta-subline">
            <a:extLst>
              <a:ext uri="{FF2B5EF4-FFF2-40B4-BE49-F238E27FC236}">
                <a16:creationId xmlns:a16="http://schemas.microsoft.com/office/drawing/2014/main" id="{34533E2D-E3E8-4028-915B-4B522D9607C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32001" y="3654403"/>
            <a:ext cx="11327999" cy="67095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2400" cap="all" baseline="0">
                <a:solidFill>
                  <a:schemeClr val="accent4"/>
                </a:solidFill>
                <a:latin typeface="Delivery Cd Light" panose="020F0406020204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Optional subline in one OR TWO </a:t>
            </a:r>
            <a:r>
              <a:rPr lang="en-US" err="1"/>
              <a:t>lineS</a:t>
            </a:r>
            <a:r>
              <a:rPr lang="en-US"/>
              <a:t>, Delivery CONDENSED LIGHT, 18 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243A0BD6-FFA5-412C-95AF-EC90EFB114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1" y="1655906"/>
            <a:ext cx="11327999" cy="1998497"/>
          </a:xfrm>
        </p:spPr>
        <p:txBody>
          <a:bodyPr/>
          <a:lstStyle>
            <a:lvl1pPr>
              <a:lnSpc>
                <a:spcPct val="90000"/>
              </a:lnSpc>
              <a:defRPr sz="4800" b="0" i="0" cap="all" baseline="0">
                <a:solidFill>
                  <a:schemeClr val="accent4"/>
                </a:solidFill>
                <a:latin typeface="Delivery Cd Black" panose="020F0906020204020204" pitchFamily="34" charset="0"/>
              </a:defRPr>
            </a:lvl1pPr>
          </a:lstStyle>
          <a:p>
            <a:r>
              <a:rPr lang="en-US"/>
              <a:t>SAMPLE TITLE Delivery CONDENSED BLACK, 36 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15" name="meta-project">
            <a:extLst>
              <a:ext uri="{FF2B5EF4-FFF2-40B4-BE49-F238E27FC236}">
                <a16:creationId xmlns:a16="http://schemas.microsoft.com/office/drawing/2014/main" id="{6EBD2539-ABD1-40DD-8933-464D93B7720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1999" y="4460856"/>
            <a:ext cx="6192965" cy="533480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>
                <a:solidFill>
                  <a:schemeClr val="tx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Name of the event or project or presenter</a:t>
            </a:r>
            <a:br>
              <a:rPr lang="en-US"/>
            </a:br>
            <a:r>
              <a:rPr lang="en-US"/>
              <a:t>Location, ##Month##</a:t>
            </a:r>
          </a:p>
        </p:txBody>
      </p:sp>
      <p:sp>
        <p:nvSpPr>
          <p:cNvPr id="18" name="meta-identifier">
            <a:extLst>
              <a:ext uri="{FF2B5EF4-FFF2-40B4-BE49-F238E27FC236}">
                <a16:creationId xmlns:a16="http://schemas.microsoft.com/office/drawing/2014/main" id="{54E64FCC-3FE9-443B-AD0F-06908B8BA7C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999" y="5078422"/>
            <a:ext cx="6192965" cy="262636"/>
          </a:xfrm>
        </p:spPr>
        <p:txBody>
          <a:bodyPr>
            <a:noAutofit/>
          </a:bodyPr>
          <a:lstStyle>
            <a:lvl1pPr>
              <a:defRPr b="1">
                <a:solidFill>
                  <a:schemeClr val="accent4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DHL Business Unit – Claim, Delivery (bold), 12 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11" name="meta-classification">
            <a:extLst>
              <a:ext uri="{FF2B5EF4-FFF2-40B4-BE49-F238E27FC236}">
                <a16:creationId xmlns:a16="http://schemas.microsoft.com/office/drawing/2014/main" id="{D9E8B1FE-DCB0-4CE3-9B7F-0C0FDE01873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2000" y="154825"/>
            <a:ext cx="3648000" cy="192000"/>
          </a:xfrm>
        </p:spPr>
        <p:txBody>
          <a:bodyPr wrap="none" lIns="0" tIns="0" rIns="0" bIns="0" anchor="ctr">
            <a:noAutofit/>
          </a:bodyPr>
          <a:lstStyle>
            <a:lvl1pPr>
              <a:spcAft>
                <a:spcPts val="0"/>
              </a:spcAft>
              <a:defRPr lang="en-US" sz="1067" b="1" i="0" u="none" strike="noStrike" cap="all" baseline="0" dirty="0" smtClean="0">
                <a:solidFill>
                  <a:schemeClr val="accent1"/>
                </a:solidFill>
              </a:defRPr>
            </a:lvl1pPr>
          </a:lstStyle>
          <a:p>
            <a:pPr marR="0" lvl="0">
              <a:lnSpc>
                <a:spcPct val="100000"/>
              </a:lnSpc>
            </a:pPr>
            <a:r>
              <a:rPr lang="en-US"/>
              <a:t>Please insert classification HERE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7C4F0112-2910-40C5-9080-8F8BD963E65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22275" y="6137768"/>
            <a:ext cx="1990725" cy="301624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33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1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760611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empty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6D0AD-4E79-4BFF-B8B5-BB937AA1CC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Double headline with one or two lines, Delivery Bold, 18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B27B9E-C404-4AF3-A250-0969317557F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/>
              <a:t>DHL | Doręczenie do najbliższego punktu | Lipiec 2024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688F39-AB4C-43BD-98F0-FD644C1453D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245BC1-4D7B-4ED3-8F01-840FA35126C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90685DA-4536-4D1F-9676-24537EC6488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32001" y="1534584"/>
            <a:ext cx="5553933" cy="4707467"/>
          </a:xfrm>
          <a:solidFill>
            <a:srgbClr val="CCCCCC"/>
          </a:solidFill>
        </p:spPr>
        <p:txBody>
          <a:bodyPr lIns="72000" tIns="72000" rIns="72000" bIns="72000"/>
          <a:lstStyle>
            <a:lvl1pPr>
              <a:defRPr/>
            </a:lvl1pPr>
          </a:lstStyle>
          <a:p>
            <a:r>
              <a:rPr lang="en-US" dirty="0"/>
              <a:t>Please click the icon to insert an image</a:t>
            </a:r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11D8F016-E9C1-4ED6-8F46-E30AD613382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06064" y="1534584"/>
            <a:ext cx="5553933" cy="4707467"/>
          </a:xfrm>
          <a:solidFill>
            <a:srgbClr val="CCCCCC"/>
          </a:solidFill>
        </p:spPr>
        <p:txBody>
          <a:bodyPr lIns="72000" tIns="72000" rIns="72000" bIns="72000"/>
          <a:lstStyle>
            <a:lvl1pPr>
              <a:defRPr/>
            </a:lvl1pPr>
          </a:lstStyle>
          <a:p>
            <a:r>
              <a:rPr lang="en-US" dirty="0"/>
              <a:t>Please click the icon to insert an image</a:t>
            </a:r>
          </a:p>
        </p:txBody>
      </p:sp>
    </p:spTree>
    <p:extLst>
      <p:ext uri="{BB962C8B-B14F-4D97-AF65-F5344CB8AC3E}">
        <p14:creationId xmlns:p14="http://schemas.microsoft.com/office/powerpoint/2010/main" val="86063656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light image full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A35D9B1-6310-46E2-8EA7-BFC29B52C65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solidFill>
            <a:srgbClr val="CCCCCC"/>
          </a:solidFill>
        </p:spPr>
        <p:txBody>
          <a:bodyPr lIns="72000" tIns="72000" rIns="72000" bIns="72000"/>
          <a:lstStyle>
            <a:lvl1pPr algn="r">
              <a:defRPr/>
            </a:lvl1pPr>
          </a:lstStyle>
          <a:p>
            <a:r>
              <a:rPr lang="en-US" dirty="0"/>
              <a:t>Please click the icon to insert an image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5907E47-AED8-4AB8-AA7A-2736D73CFC5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32001" y="1534584"/>
            <a:ext cx="11327999" cy="470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 sz="1600"/>
            </a:lvl6pPr>
            <a:lvl7pPr>
              <a:defRPr sz="1600"/>
            </a:lvl7pPr>
          </a:lstStyle>
          <a:p>
            <a:pPr lvl="0"/>
            <a:r>
              <a:rPr lang="en-US" dirty="0"/>
              <a:t>Body text in Delivery,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Bullet text, Delivery, 12 </a:t>
            </a:r>
            <a:r>
              <a:rPr lang="en-US" dirty="0" err="1"/>
              <a:t>pt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Bullet text, Delivery, 12 </a:t>
            </a:r>
            <a:r>
              <a:rPr lang="en-US" dirty="0" err="1"/>
              <a:t>pt</a:t>
            </a:r>
            <a:endParaRPr lang="en-US" dirty="0"/>
          </a:p>
          <a:p>
            <a:pPr lvl="3"/>
            <a:r>
              <a:rPr lang="en-US" dirty="0"/>
              <a:t>Bullet text, Delivery, 12 </a:t>
            </a:r>
            <a:r>
              <a:rPr lang="en-US" dirty="0" err="1"/>
              <a:t>pt</a:t>
            </a:r>
            <a:r>
              <a:rPr lang="en-US" dirty="0"/>
              <a:t> </a:t>
            </a:r>
          </a:p>
          <a:p>
            <a:pPr lvl="4"/>
            <a:r>
              <a:rPr lang="en-US" dirty="0"/>
              <a:t>Action title, Delivery Regular, 15 </a:t>
            </a:r>
            <a:r>
              <a:rPr lang="en-US" dirty="0" err="1"/>
              <a:t>pt</a:t>
            </a:r>
            <a:endParaRPr lang="en-US" dirty="0"/>
          </a:p>
          <a:p>
            <a:pPr lvl="5"/>
            <a:r>
              <a:rPr lang="en-US" dirty="0"/>
              <a:t>Paragraph Headline, Delivery Bold, 12 </a:t>
            </a:r>
            <a:r>
              <a:rPr lang="en-US" dirty="0" err="1"/>
              <a:t>pt</a:t>
            </a:r>
            <a:endParaRPr lang="en-US" dirty="0"/>
          </a:p>
          <a:p>
            <a:pPr lvl="6"/>
            <a:r>
              <a:rPr lang="en-US" dirty="0"/>
              <a:t>Bullet number, Delivery, 12 </a:t>
            </a:r>
            <a:r>
              <a:rPr lang="en-US" dirty="0" err="1"/>
              <a:t>pt</a:t>
            </a:r>
            <a:r>
              <a:rPr lang="en-US" dirty="0"/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BCAE12-7456-4DFA-8832-22E05FDDD1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Double headline with one or two lines, Delivery Bold, 18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1FF1B3-6C52-429B-B6E4-B7B0F4F27A4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/>
              <a:t>DHL | Doręczenie do najbliższego punktu | Lipiec 2024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348D45-3AD0-4D87-AB1B-0B3F1D9CDBB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245BC1-4D7B-4ED3-8F01-840FA35126C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meta-classification">
            <a:extLst>
              <a:ext uri="{FF2B5EF4-FFF2-40B4-BE49-F238E27FC236}">
                <a16:creationId xmlns:a16="http://schemas.microsoft.com/office/drawing/2014/main" id="{84FC1FAD-68BA-45FC-95C2-D996FAEB730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2000" y="154825"/>
            <a:ext cx="3648000" cy="192000"/>
          </a:xfrm>
        </p:spPr>
        <p:txBody>
          <a:bodyPr wrap="none" lIns="0" tIns="0" rIns="0" bIns="0" anchor="ctr">
            <a:noAutofit/>
          </a:bodyPr>
          <a:lstStyle>
            <a:lvl1pPr>
              <a:spcAft>
                <a:spcPts val="0"/>
              </a:spcAft>
              <a:defRPr lang="en-US" sz="1067" b="1" i="0" u="none" strike="noStrike" cap="all" baseline="0" dirty="0" smtClean="0">
                <a:solidFill>
                  <a:schemeClr val="accent1"/>
                </a:solidFill>
              </a:defRPr>
            </a:lvl1pPr>
          </a:lstStyle>
          <a:p>
            <a:pPr marR="0" lvl="0">
              <a:lnSpc>
                <a:spcPct val="100000"/>
              </a:lnSpc>
            </a:pPr>
            <a:r>
              <a:rPr lang="en-US" dirty="0"/>
              <a:t>Please insert classification HERE</a:t>
            </a:r>
          </a:p>
        </p:txBody>
      </p:sp>
    </p:spTree>
    <p:extLst>
      <p:ext uri="{BB962C8B-B14F-4D97-AF65-F5344CB8AC3E}">
        <p14:creationId xmlns:p14="http://schemas.microsoft.com/office/powerpoint/2010/main" val="103858646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dark image full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C82AB236-DAFD-49F7-BBC2-7E52C86EE7C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solidFill>
            <a:srgbClr val="333333"/>
          </a:solidFill>
        </p:spPr>
        <p:txBody>
          <a:bodyPr lIns="72000" tIns="72000" rIns="72000" bIns="72000"/>
          <a:lstStyle>
            <a:lvl1pPr marL="0" marR="0" indent="0" algn="r" defTabSz="91437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67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Please click the icon to insert an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AF2E6C-875C-432B-B47A-A9E589B7C4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Double headline with one or two lines, Delivery Bold, 18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CD9EC0-783C-4E03-8B54-EB815AE37DC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l-PL"/>
              <a:t>DHL | Doręczenie do najbliższego punktu | Lipiec 2024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164768-AEA5-4631-BC4A-8DB3B9447D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2245BC1-4D7B-4ED3-8F01-840FA35126C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7">
            <a:extLst>
              <a:ext uri="{FF2B5EF4-FFF2-40B4-BE49-F238E27FC236}">
                <a16:creationId xmlns:a16="http://schemas.microsoft.com/office/drawing/2014/main" id="{66D239E5-258B-41CA-ABAF-4A71EA5D0B1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32001" y="1534584"/>
            <a:ext cx="11327999" cy="470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 marL="0" marR="0" indent="0" algn="l" defTabSz="91437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67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6pPr>
            <a:lvl7pPr>
              <a:buClr>
                <a:schemeClr val="bg1"/>
              </a:buClr>
              <a:defRPr sz="1600">
                <a:solidFill>
                  <a:schemeClr val="bg1"/>
                </a:solidFill>
              </a:defRPr>
            </a:lvl7pPr>
          </a:lstStyle>
          <a:p>
            <a:pPr lvl="0"/>
            <a:r>
              <a:rPr lang="en-US" dirty="0"/>
              <a:t>Body text in Delivery,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Bullet text, Delivery, 12 </a:t>
            </a:r>
            <a:r>
              <a:rPr lang="en-US" dirty="0" err="1"/>
              <a:t>pt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Bullet text, Delivery, 12 </a:t>
            </a:r>
            <a:r>
              <a:rPr lang="en-US" dirty="0" err="1"/>
              <a:t>pt</a:t>
            </a:r>
            <a:endParaRPr lang="en-US" dirty="0"/>
          </a:p>
          <a:p>
            <a:pPr lvl="3"/>
            <a:r>
              <a:rPr lang="en-US" dirty="0"/>
              <a:t>Bullet text, Delivery, 12 </a:t>
            </a:r>
            <a:r>
              <a:rPr lang="en-US" dirty="0" err="1"/>
              <a:t>pt</a:t>
            </a:r>
            <a:r>
              <a:rPr lang="en-US" dirty="0"/>
              <a:t> </a:t>
            </a:r>
          </a:p>
          <a:p>
            <a:pPr lvl="4"/>
            <a:r>
              <a:rPr lang="en-US" dirty="0"/>
              <a:t>Action title, Delivery Regular, 15 </a:t>
            </a:r>
            <a:r>
              <a:rPr lang="en-US" dirty="0" err="1"/>
              <a:t>pt</a:t>
            </a:r>
            <a:endParaRPr lang="en-US" dirty="0"/>
          </a:p>
          <a:p>
            <a:pPr lvl="5"/>
            <a:r>
              <a:rPr lang="en-US" dirty="0"/>
              <a:t>Paragraph Headline, Delivery Bold, 12 </a:t>
            </a:r>
            <a:r>
              <a:rPr lang="en-US" dirty="0" err="1"/>
              <a:t>pt</a:t>
            </a:r>
            <a:endParaRPr lang="en-US" dirty="0"/>
          </a:p>
          <a:p>
            <a:pPr lvl="6"/>
            <a:r>
              <a:rPr lang="en-US" dirty="0"/>
              <a:t>Bullet number, Delivery, 12 </a:t>
            </a:r>
            <a:r>
              <a:rPr lang="en-US" dirty="0" err="1"/>
              <a:t>pt</a:t>
            </a:r>
            <a:r>
              <a:rPr lang="en-US" dirty="0"/>
              <a:t> </a:t>
            </a:r>
          </a:p>
        </p:txBody>
      </p:sp>
      <p:sp>
        <p:nvSpPr>
          <p:cNvPr id="7" name="meta-classification">
            <a:extLst>
              <a:ext uri="{FF2B5EF4-FFF2-40B4-BE49-F238E27FC236}">
                <a16:creationId xmlns:a16="http://schemas.microsoft.com/office/drawing/2014/main" id="{19C17D38-E07D-4DBA-8A51-4DD4B0A923C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2000" y="154825"/>
            <a:ext cx="3648000" cy="192000"/>
          </a:xfrm>
        </p:spPr>
        <p:txBody>
          <a:bodyPr wrap="none" lIns="0" tIns="0" rIns="0" bIns="0" anchor="ctr">
            <a:noAutofit/>
          </a:bodyPr>
          <a:lstStyle>
            <a:lvl1pPr>
              <a:spcAft>
                <a:spcPts val="0"/>
              </a:spcAft>
              <a:defRPr lang="en-US" sz="1067" b="1" i="0" u="none" strike="noStrike" cap="all" baseline="0" dirty="0" smtClean="0">
                <a:solidFill>
                  <a:schemeClr val="bg1"/>
                </a:solidFill>
              </a:defRPr>
            </a:lvl1pPr>
          </a:lstStyle>
          <a:p>
            <a:pPr marR="0" lvl="0">
              <a:lnSpc>
                <a:spcPct val="100000"/>
              </a:lnSpc>
            </a:pPr>
            <a:r>
              <a:rPr lang="en-US" dirty="0"/>
              <a:t>Please insert classification HERE</a:t>
            </a:r>
          </a:p>
        </p:txBody>
      </p:sp>
    </p:spTree>
    <p:extLst>
      <p:ext uri="{BB962C8B-B14F-4D97-AF65-F5344CB8AC3E}">
        <p14:creationId xmlns:p14="http://schemas.microsoft.com/office/powerpoint/2010/main" val="80948941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: full screen video with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dia Placeholder 5">
            <a:extLst>
              <a:ext uri="{FF2B5EF4-FFF2-40B4-BE49-F238E27FC236}">
                <a16:creationId xmlns:a16="http://schemas.microsoft.com/office/drawing/2014/main" id="{DB4843D2-D66C-4483-9BEF-0EA790E357B6}"/>
              </a:ext>
            </a:extLst>
          </p:cNvPr>
          <p:cNvSpPr>
            <a:spLocks noGrp="1"/>
          </p:cNvSpPr>
          <p:nvPr>
            <p:ph type="media" sz="quarter" idx="12" hasCustomPrompt="1"/>
          </p:nvPr>
        </p:nvSpPr>
        <p:spPr>
          <a:xfrm>
            <a:off x="0" y="0"/>
            <a:ext cx="12192000" cy="6858000"/>
          </a:xfrm>
          <a:solidFill>
            <a:srgbClr val="CCCCCC"/>
          </a:solidFill>
        </p:spPr>
        <p:txBody>
          <a:bodyPr lIns="72000" tIns="72000" rIns="72000" bIns="72000"/>
          <a:lstStyle>
            <a:lvl1pPr algn="r">
              <a:defRPr/>
            </a:lvl1pPr>
          </a:lstStyle>
          <a:p>
            <a:r>
              <a:rPr lang="en-US" dirty="0"/>
              <a:t>Please click the icon to insert a video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B0885550-4E65-4CBF-8046-671CF042C5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Double headline with one or two lines, Delivery Bold, 18 </a:t>
            </a:r>
            <a:r>
              <a:rPr lang="en-US" dirty="0" err="1"/>
              <a:t>pt</a:t>
            </a:r>
            <a:endParaRPr lang="en-GB" dirty="0"/>
          </a:p>
        </p:txBody>
      </p:sp>
      <p:sp>
        <p:nvSpPr>
          <p:cNvPr id="4" name="meta-classification">
            <a:extLst>
              <a:ext uri="{FF2B5EF4-FFF2-40B4-BE49-F238E27FC236}">
                <a16:creationId xmlns:a16="http://schemas.microsoft.com/office/drawing/2014/main" id="{7893F3CA-BCB9-4004-97E6-F5E4DB1FA0B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2000" y="154825"/>
            <a:ext cx="3648000" cy="192000"/>
          </a:xfrm>
        </p:spPr>
        <p:txBody>
          <a:bodyPr wrap="none" lIns="0" tIns="0" rIns="0" bIns="0" anchor="ctr">
            <a:noAutofit/>
          </a:bodyPr>
          <a:lstStyle>
            <a:lvl1pPr>
              <a:spcAft>
                <a:spcPts val="0"/>
              </a:spcAft>
              <a:defRPr lang="en-US" sz="1067" b="1" i="0" u="none" strike="noStrike" cap="all" baseline="0" dirty="0" smtClean="0">
                <a:solidFill>
                  <a:schemeClr val="accent1"/>
                </a:solidFill>
              </a:defRPr>
            </a:lvl1pPr>
          </a:lstStyle>
          <a:p>
            <a:pPr marR="0" lvl="0">
              <a:lnSpc>
                <a:spcPct val="100000"/>
              </a:lnSpc>
            </a:pPr>
            <a:r>
              <a:rPr lang="en-US" dirty="0"/>
              <a:t>Please insert classification HERE</a:t>
            </a:r>
          </a:p>
        </p:txBody>
      </p:sp>
    </p:spTree>
    <p:extLst>
      <p:ext uri="{BB962C8B-B14F-4D97-AF65-F5344CB8AC3E}">
        <p14:creationId xmlns:p14="http://schemas.microsoft.com/office/powerpoint/2010/main" val="396111677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: full page gradient">
    <p:bg>
      <p:bgPr>
        <a:gradFill>
          <a:gsLst>
            <a:gs pos="30000">
              <a:schemeClr val="accent3"/>
            </a:gs>
            <a:gs pos="79000">
              <a:srgbClr val="FFDE59"/>
            </a:gs>
            <a:gs pos="100000">
              <a:srgbClr val="FFF0B2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9381F4-F305-4DA8-90F9-2961F8C245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/>
              <a:t>DHL | Doręczenie do najbliższego punktu | Lipiec 2024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A6B0F1-5579-4CB2-B05C-7E560EFBC1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245BC1-4D7B-4ED3-8F01-840FA35126C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5ABAA4C-A627-4F72-ADBD-217F33287BF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365490" y="2617595"/>
            <a:ext cx="6978649" cy="1196824"/>
          </a:xfrm>
        </p:spPr>
        <p:txBody>
          <a:bodyPr>
            <a:noAutofit/>
          </a:bodyPr>
          <a:lstStyle>
            <a:lvl1pPr>
              <a:lnSpc>
                <a:spcPts val="4000"/>
              </a:lnSpc>
              <a:spcAft>
                <a:spcPts val="0"/>
              </a:spcAft>
              <a:defRPr sz="3333" i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“This space is reserved for quotes.</a:t>
            </a:r>
            <a:br>
              <a:rPr lang="en-US" dirty="0"/>
            </a:br>
            <a:r>
              <a:rPr lang="en-US" dirty="0"/>
              <a:t>Delivery Italic, 25 pt.”</a:t>
            </a:r>
          </a:p>
        </p:txBody>
      </p:sp>
    </p:spTree>
    <p:extLst>
      <p:ext uri="{BB962C8B-B14F-4D97-AF65-F5344CB8AC3E}">
        <p14:creationId xmlns:p14="http://schemas.microsoft.com/office/powerpoint/2010/main" val="202079316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nal: full page gradient">
    <p:bg>
      <p:bgPr>
        <a:gradFill>
          <a:gsLst>
            <a:gs pos="30000">
              <a:schemeClr val="accent3"/>
            </a:gs>
            <a:gs pos="79000">
              <a:srgbClr val="FFDE59"/>
            </a:gs>
            <a:gs pos="100000">
              <a:srgbClr val="FFF0B2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9381F4-F305-4DA8-90F9-2961F8C245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/>
              <a:t>DHL | Doręczenie do najbliższego punktu | Lipiec 2024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A6B0F1-5579-4CB2-B05C-7E560EFBC1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245BC1-4D7B-4ED3-8F01-840FA35126C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0DCF4F-94A3-4ECD-931B-78A92C777558}"/>
              </a:ext>
            </a:extLst>
          </p:cNvPr>
          <p:cNvSpPr txBox="1"/>
          <p:nvPr/>
        </p:nvSpPr>
        <p:spPr>
          <a:xfrm>
            <a:off x="425725" y="1980238"/>
            <a:ext cx="4178884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800" b="0" cap="all" baseline="0" noProof="0" dirty="0">
                <a:solidFill>
                  <a:schemeClr val="accent4"/>
                </a:solidFill>
                <a:latin typeface="Delivery Cd Black" panose="020F0906020204020204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8202767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1463040" anchor="b"/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3228112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: dark picture, gradient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EB4A82-6837-42CB-8B67-FDC5119BE96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0" y="0"/>
            <a:ext cx="12192000" cy="6864000"/>
          </a:xfrm>
          <a:gradFill flip="none" rotWithShape="1">
            <a:gsLst>
              <a:gs pos="100000">
                <a:schemeClr val="tx1">
                  <a:alpha val="0"/>
                </a:schemeClr>
              </a:gs>
              <a:gs pos="40000">
                <a:schemeClr val="tx1">
                  <a:alpha val="30000"/>
                </a:schemeClr>
              </a:gs>
            </a:gsLst>
            <a:lin ang="0" scaled="1"/>
            <a:tileRect/>
          </a:gradFill>
        </p:spPr>
        <p:txBody>
          <a:bodyPr/>
          <a:lstStyle>
            <a:lvl1pPr>
              <a:defRPr sz="133"/>
            </a:lvl1pPr>
          </a:lstStyle>
          <a:p>
            <a:pPr lvl="0"/>
            <a:r>
              <a:rPr lang="en-GB"/>
              <a:t>1</a:t>
            </a:r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8EBE0D14-C041-444F-B729-07322619058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64000"/>
          </a:xfrm>
          <a:solidFill>
            <a:srgbClr val="333333"/>
          </a:solidFill>
        </p:spPr>
        <p:txBody>
          <a:bodyPr lIns="324000" tIns="576000"/>
          <a:lstStyle>
            <a:lvl1pPr>
              <a:defRPr sz="1333" b="0" i="1">
                <a:solidFill>
                  <a:schemeClr val="bg1"/>
                </a:solidFill>
              </a:defRPr>
            </a:lvl1pPr>
          </a:lstStyle>
          <a:p>
            <a:r>
              <a:rPr lang="en-US"/>
              <a:t>Please use and adjust this transparent box to darken the background image for good readability. Please insert an image and send it to the background.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A1DFF7BB-5301-4F2D-9EE9-581891DB91F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3360" y="5921770"/>
            <a:ext cx="11544000" cy="724769"/>
          </a:xfrm>
          <a:gradFill flip="none" rotWithShape="1">
            <a:gsLst>
              <a:gs pos="50000">
                <a:schemeClr val="accent3"/>
              </a:gs>
              <a:gs pos="100000">
                <a:schemeClr val="accent3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algn="l">
              <a:defRPr lang="en-US" sz="133" smtClean="0">
                <a:solidFill>
                  <a:schemeClr val="accent3"/>
                </a:solidFill>
              </a:defRPr>
            </a:lvl1pPr>
            <a:lvl2pPr>
              <a:defRPr lang="en-US" sz="1800" smtClean="0">
                <a:solidFill>
                  <a:schemeClr val="lt1"/>
                </a:solidFill>
              </a:defRPr>
            </a:lvl2pPr>
            <a:lvl3pPr>
              <a:defRPr lang="en-US" sz="1800" smtClean="0">
                <a:solidFill>
                  <a:schemeClr val="lt1"/>
                </a:solidFill>
              </a:defRPr>
            </a:lvl3pPr>
            <a:lvl4pPr>
              <a:defRPr lang="en-US" sz="1800" smtClean="0">
                <a:solidFill>
                  <a:schemeClr val="lt1"/>
                </a:solidFill>
              </a:defRPr>
            </a:lvl4pPr>
            <a:lvl5pPr>
              <a:defRPr lang="en-US" sz="1800">
                <a:solidFill>
                  <a:schemeClr val="lt1"/>
                </a:solidFill>
              </a:defRPr>
            </a:lvl5pPr>
          </a:lstStyle>
          <a:p>
            <a:pPr lvl="0" algn="ctr"/>
            <a:r>
              <a:rPr lang="en-US"/>
              <a:t>1</a:t>
            </a:r>
          </a:p>
        </p:txBody>
      </p:sp>
      <p:sp>
        <p:nvSpPr>
          <p:cNvPr id="3" name="meta-subline">
            <a:extLst>
              <a:ext uri="{FF2B5EF4-FFF2-40B4-BE49-F238E27FC236}">
                <a16:creationId xmlns:a16="http://schemas.microsoft.com/office/drawing/2014/main" id="{34533E2D-E3E8-4028-915B-4B522D9607C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32001" y="3654403"/>
            <a:ext cx="11327999" cy="67095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2400" cap="all" baseline="0">
                <a:solidFill>
                  <a:schemeClr val="bg1"/>
                </a:solidFill>
                <a:latin typeface="Delivery Cd Light" panose="020F0406020204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Optional subline in one OR TWO </a:t>
            </a:r>
            <a:r>
              <a:rPr lang="en-US" err="1"/>
              <a:t>lineS</a:t>
            </a:r>
            <a:r>
              <a:rPr lang="en-US"/>
              <a:t>, Delivery CONDENSED LIGHT, 18 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243A0BD6-FFA5-412C-95AF-EC90EFB114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1" y="1655906"/>
            <a:ext cx="11327999" cy="1998497"/>
          </a:xfrm>
        </p:spPr>
        <p:txBody>
          <a:bodyPr/>
          <a:lstStyle>
            <a:lvl1pPr>
              <a:lnSpc>
                <a:spcPct val="90000"/>
              </a:lnSpc>
              <a:defRPr sz="4800" b="0" i="0" cap="all" baseline="0">
                <a:solidFill>
                  <a:schemeClr val="bg1"/>
                </a:solidFill>
                <a:latin typeface="Delivery Cd Black" panose="020F0906020204020204" pitchFamily="34" charset="0"/>
              </a:defRPr>
            </a:lvl1pPr>
          </a:lstStyle>
          <a:p>
            <a:r>
              <a:rPr lang="en-US"/>
              <a:t>SAMPLE TITLE Delivery CONDENSED BLACK, 36 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15" name="meta-project">
            <a:extLst>
              <a:ext uri="{FF2B5EF4-FFF2-40B4-BE49-F238E27FC236}">
                <a16:creationId xmlns:a16="http://schemas.microsoft.com/office/drawing/2014/main" id="{6EBD2539-ABD1-40DD-8933-464D93B7720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1999" y="4460856"/>
            <a:ext cx="6192965" cy="533480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>
                <a:solidFill>
                  <a:schemeClr val="bg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Name of the event or project or presenter</a:t>
            </a:r>
            <a:br>
              <a:rPr lang="en-US"/>
            </a:br>
            <a:r>
              <a:rPr lang="en-US"/>
              <a:t>Location, ##Month##</a:t>
            </a:r>
          </a:p>
        </p:txBody>
      </p:sp>
      <p:sp>
        <p:nvSpPr>
          <p:cNvPr id="18" name="meta-identifier">
            <a:extLst>
              <a:ext uri="{FF2B5EF4-FFF2-40B4-BE49-F238E27FC236}">
                <a16:creationId xmlns:a16="http://schemas.microsoft.com/office/drawing/2014/main" id="{54E64FCC-3FE9-443B-AD0F-06908B8BA7C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999" y="5078422"/>
            <a:ext cx="6192965" cy="262636"/>
          </a:xfrm>
        </p:spPr>
        <p:txBody>
          <a:bodyPr>
            <a:noAutofit/>
          </a:bodyPr>
          <a:lstStyle>
            <a:lvl1pPr>
              <a:defRPr b="1">
                <a:solidFill>
                  <a:schemeClr val="bg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DHL Business Unit – Claim, Delivery (bold), 12 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11" name="meta-classification">
            <a:extLst>
              <a:ext uri="{FF2B5EF4-FFF2-40B4-BE49-F238E27FC236}">
                <a16:creationId xmlns:a16="http://schemas.microsoft.com/office/drawing/2014/main" id="{D9E8B1FE-DCB0-4CE3-9B7F-0C0FDE01873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2000" y="154825"/>
            <a:ext cx="3648000" cy="192000"/>
          </a:xfrm>
        </p:spPr>
        <p:txBody>
          <a:bodyPr wrap="none" lIns="0" tIns="0" rIns="0" bIns="0" anchor="ctr">
            <a:noAutofit/>
          </a:bodyPr>
          <a:lstStyle>
            <a:lvl1pPr>
              <a:spcAft>
                <a:spcPts val="0"/>
              </a:spcAft>
              <a:defRPr lang="en-US" sz="1067" b="1" i="0" u="none" strike="noStrike" cap="all" baseline="0" dirty="0" smtClean="0">
                <a:solidFill>
                  <a:schemeClr val="bg1"/>
                </a:solidFill>
              </a:defRPr>
            </a:lvl1pPr>
          </a:lstStyle>
          <a:p>
            <a:pPr marR="0" lvl="0">
              <a:lnSpc>
                <a:spcPct val="100000"/>
              </a:lnSpc>
            </a:pPr>
            <a:r>
              <a:rPr lang="en-US"/>
              <a:t>Please insert classification HERE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23AE83C8-1BB0-4112-BB84-46ED14A646A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22275" y="6137768"/>
            <a:ext cx="1990725" cy="301624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33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1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6369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: full page gradient">
    <p:bg>
      <p:bgPr>
        <a:gradFill flip="none" rotWithShape="1">
          <a:gsLst>
            <a:gs pos="30000">
              <a:schemeClr val="accent3"/>
            </a:gs>
            <a:gs pos="79000">
              <a:srgbClr val="FFDE59"/>
            </a:gs>
            <a:gs pos="100000">
              <a:srgbClr val="FFF0B2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>
            <a:extLst>
              <a:ext uri="{FF2B5EF4-FFF2-40B4-BE49-F238E27FC236}">
                <a16:creationId xmlns:a16="http://schemas.microsoft.com/office/drawing/2014/main" id="{34533E2D-E3E8-4028-915B-4B522D9607C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32001" y="2690648"/>
            <a:ext cx="11327999" cy="67095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2400" cap="all" baseline="0">
                <a:solidFill>
                  <a:schemeClr val="accent4"/>
                </a:solidFill>
                <a:latin typeface="Delivery Cd Light" panose="020F0406020204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OPTIONAL subline in one OR TWO </a:t>
            </a:r>
            <a:r>
              <a:rPr lang="en-US" err="1"/>
              <a:t>lineS</a:t>
            </a:r>
            <a:r>
              <a:rPr lang="en-US"/>
              <a:t>, Delivery CONDENSED LIGHT, 18 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243A0BD6-FFA5-412C-95AF-EC90EFB114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1" y="692150"/>
            <a:ext cx="11327999" cy="1998497"/>
          </a:xfrm>
        </p:spPr>
        <p:txBody>
          <a:bodyPr/>
          <a:lstStyle>
            <a:lvl1pPr>
              <a:lnSpc>
                <a:spcPct val="90000"/>
              </a:lnSpc>
              <a:defRPr sz="4800" b="0" i="0" cap="all" baseline="0">
                <a:solidFill>
                  <a:schemeClr val="accent4"/>
                </a:solidFill>
                <a:latin typeface="Delivery Cd Black" panose="020F0906020204020204" pitchFamily="34" charset="0"/>
              </a:defRPr>
            </a:lvl1pPr>
          </a:lstStyle>
          <a:p>
            <a:r>
              <a:rPr lang="en-US"/>
              <a:t>section divider with Gradient, Delivery CONDENSED BLACK, 36 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134C61-AE90-4876-9405-4282167F38E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/>
              <a:t>DHL | Doręczenie do najbliższego punktu | Lipiec 2024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D195B8-0DD2-4278-B191-4D18AA251FF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245BC1-4D7B-4ED3-8F01-840FA35126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192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: half page gradient">
    <p:bg>
      <p:bgPr>
        <a:gradFill flip="none" rotWithShape="1">
          <a:gsLst>
            <a:gs pos="30000">
              <a:schemeClr val="accent3"/>
            </a:gs>
            <a:gs pos="79000">
              <a:srgbClr val="FFDE59"/>
            </a:gs>
            <a:gs pos="100000">
              <a:srgbClr val="FFF0B2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>
            <a:extLst>
              <a:ext uri="{FF2B5EF4-FFF2-40B4-BE49-F238E27FC236}">
                <a16:creationId xmlns:a16="http://schemas.microsoft.com/office/drawing/2014/main" id="{34533E2D-E3E8-4028-915B-4B522D9607C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32002" y="3678626"/>
            <a:ext cx="6192964" cy="67095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2400" cap="all" baseline="0">
                <a:solidFill>
                  <a:schemeClr val="accent4"/>
                </a:solidFill>
                <a:latin typeface="Delivery Cd Light" panose="020F0406020204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Optional subline in one OR TWO </a:t>
            </a:r>
            <a:r>
              <a:rPr lang="en-US" err="1"/>
              <a:t>lineS</a:t>
            </a:r>
            <a:r>
              <a:rPr lang="en-US"/>
              <a:t>, </a:t>
            </a:r>
          </a:p>
          <a:p>
            <a:r>
              <a:rPr lang="en-US"/>
              <a:t>Delivery CONDENSED LIGHT, 18 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243A0BD6-FFA5-412C-95AF-EC90EFB114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2" y="1680129"/>
            <a:ext cx="6192964" cy="1998497"/>
          </a:xfrm>
        </p:spPr>
        <p:txBody>
          <a:bodyPr/>
          <a:lstStyle>
            <a:lvl1pPr>
              <a:lnSpc>
                <a:spcPct val="90000"/>
              </a:lnSpc>
              <a:defRPr sz="4800" b="0" i="0" cap="all" baseline="0">
                <a:solidFill>
                  <a:schemeClr val="accent4"/>
                </a:solidFill>
                <a:latin typeface="Delivery Cd Black" panose="020F0906020204020204" pitchFamily="34" charset="0"/>
              </a:defRPr>
            </a:lvl1pPr>
          </a:lstStyle>
          <a:p>
            <a:r>
              <a:rPr lang="en-US"/>
              <a:t>section divider </a:t>
            </a:r>
            <a:br>
              <a:rPr lang="en-US"/>
            </a:br>
            <a:r>
              <a:rPr lang="en-US"/>
              <a:t>with image, 36 PT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4A5375F-57B6-4F34-B285-0212289DE52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056969" y="0"/>
            <a:ext cx="5135033" cy="6864000"/>
          </a:xfrm>
          <a:solidFill>
            <a:srgbClr val="CCCCCC"/>
          </a:solidFill>
        </p:spPr>
        <p:txBody>
          <a:bodyPr lIns="72000" tIns="72000" rIns="72000" bIns="72000"/>
          <a:lstStyle>
            <a:lvl1pPr>
              <a:defRPr/>
            </a:lvl1pPr>
          </a:lstStyle>
          <a:p>
            <a:r>
              <a:rPr lang="en-US"/>
              <a:t>Please click the icon to insert an image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F55C8B4-1569-420F-94F8-0A45D58CC33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pl-PL"/>
              <a:t>DHL | Doręczenie do najbliższego punktu | Lipiec 2024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9E2F84-6B48-4F57-8783-342F789CB32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2245BC1-4D7B-4ED3-8F01-840FA35126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309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: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55AA5-C875-4E2C-962B-7BF752DF5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Double headline with one or two lines, Delivery Bold, 18 </a:t>
            </a:r>
            <a:r>
              <a:rPr lang="en-US" err="1"/>
              <a:t>pt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3ED683-F9E2-432B-9EE5-F787159B7C2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/>
              <a:t>DHL | Doręczenie do najbliższego punktu | Lipiec 2024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90C2FE-3516-4404-9D7F-3E6C342436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245BC1-4D7B-4ED3-8F01-840FA35126C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A3BBD46-F6A3-49DC-8F32-053AD1A8863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1801" y="1534584"/>
            <a:ext cx="3630084" cy="4707467"/>
          </a:xfrm>
        </p:spPr>
        <p:txBody>
          <a:bodyPr/>
          <a:lstStyle>
            <a:lvl1pPr marL="335992" indent="-335992">
              <a:spcBef>
                <a:spcPts val="1867"/>
              </a:spcBef>
              <a:spcAft>
                <a:spcPts val="0"/>
              </a:spcAft>
              <a:buAutoNum type="arabicPlain"/>
              <a:defRPr b="1"/>
            </a:lvl1pPr>
            <a:lvl2pPr marL="335992" indent="0">
              <a:lnSpc>
                <a:spcPct val="100000"/>
              </a:lnSpc>
              <a:spcAft>
                <a:spcPts val="0"/>
              </a:spcAft>
              <a:buNone/>
              <a:defRPr/>
            </a:lvl2pPr>
          </a:lstStyle>
          <a:p>
            <a:pPr lvl="0"/>
            <a:r>
              <a:rPr lang="en-US"/>
              <a:t>Sample section, Delivery Bold, </a:t>
            </a:r>
            <a:br>
              <a:rPr lang="en-US"/>
            </a:br>
            <a:r>
              <a:rPr lang="en-US"/>
              <a:t>12 </a:t>
            </a:r>
            <a:r>
              <a:rPr lang="en-US" err="1"/>
              <a:t>pt</a:t>
            </a:r>
            <a:endParaRPr lang="en-US"/>
          </a:p>
          <a:p>
            <a:pPr lvl="1"/>
            <a:r>
              <a:rPr lang="en-US"/>
              <a:t>Sample text, Delivery, 12 </a:t>
            </a:r>
            <a:r>
              <a:rPr lang="en-US" err="1"/>
              <a:t>pt</a:t>
            </a:r>
            <a:endParaRPr lang="en-US"/>
          </a:p>
          <a:p>
            <a:pPr lvl="0"/>
            <a:endParaRPr lang="en-GB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4F39E3AB-4E3D-4482-A3E6-FBBC80DEA30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77786" y="1534584"/>
            <a:ext cx="3630085" cy="4707467"/>
          </a:xfrm>
        </p:spPr>
        <p:txBody>
          <a:bodyPr/>
          <a:lstStyle>
            <a:lvl1pPr marL="335992" indent="-335992">
              <a:spcBef>
                <a:spcPts val="1867"/>
              </a:spcBef>
              <a:spcAft>
                <a:spcPts val="0"/>
              </a:spcAft>
              <a:buAutoNum type="arabicPlain" startAt="7"/>
              <a:defRPr b="1"/>
            </a:lvl1pPr>
            <a:lvl2pPr marL="335992" indent="0">
              <a:lnSpc>
                <a:spcPct val="100000"/>
              </a:lnSpc>
              <a:spcAft>
                <a:spcPts val="0"/>
              </a:spcAft>
              <a:buNone/>
              <a:defRPr/>
            </a:lvl2pPr>
          </a:lstStyle>
          <a:p>
            <a:pPr lvl="0"/>
            <a:r>
              <a:rPr lang="en-US"/>
              <a:t>Sample section, Delivery Bold, </a:t>
            </a:r>
            <a:br>
              <a:rPr lang="en-US"/>
            </a:br>
            <a:r>
              <a:rPr lang="en-US"/>
              <a:t>12 </a:t>
            </a:r>
            <a:r>
              <a:rPr lang="en-US" err="1"/>
              <a:t>pt</a:t>
            </a:r>
            <a:endParaRPr lang="en-US"/>
          </a:p>
          <a:p>
            <a:pPr lvl="1"/>
            <a:r>
              <a:rPr lang="en-US"/>
              <a:t>Sample text, Delivery, 12 </a:t>
            </a:r>
            <a:r>
              <a:rPr lang="en-US" err="1"/>
              <a:t>pt</a:t>
            </a:r>
            <a:endParaRPr lang="en-US"/>
          </a:p>
          <a:p>
            <a:pPr lvl="0"/>
            <a:endParaRPr lang="en-US"/>
          </a:p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4456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F4958-514A-4601-B68D-C79842B999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Double headline with one or two lines, Delivery Bold, 18 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27EF1F-9ACF-48EE-A949-EAF14645397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/>
              <a:t>DHL | Doręczenie do najbliższego punktu | Lipiec 2024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38F358-6501-48B8-80CA-E7836E5B988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245BC1-4D7B-4ED3-8F01-840FA35126C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AB14529-BCAE-43FA-A029-C343F83E0454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32001" y="1534584"/>
            <a:ext cx="11327999" cy="470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 sz="1600"/>
            </a:lvl6pPr>
            <a:lvl7pPr>
              <a:defRPr sz="1600"/>
            </a:lvl7pPr>
          </a:lstStyle>
          <a:p>
            <a:pPr lvl="0"/>
            <a:r>
              <a:rPr lang="en-US"/>
              <a:t>Body text in Delivery, 12 </a:t>
            </a:r>
            <a:r>
              <a:rPr lang="en-US" err="1"/>
              <a:t>pt</a:t>
            </a:r>
            <a:endParaRPr lang="en-US"/>
          </a:p>
          <a:p>
            <a:pPr lvl="1"/>
            <a:r>
              <a:rPr lang="en-US"/>
              <a:t>Bullet text, Delivery, 12 </a:t>
            </a:r>
            <a:r>
              <a:rPr lang="en-US" err="1"/>
              <a:t>pt</a:t>
            </a:r>
            <a:r>
              <a:rPr lang="en-US"/>
              <a:t> </a:t>
            </a:r>
          </a:p>
          <a:p>
            <a:pPr lvl="2"/>
            <a:r>
              <a:rPr lang="en-US"/>
              <a:t>Bullet text, Delivery, 12 </a:t>
            </a:r>
            <a:r>
              <a:rPr lang="en-US" err="1"/>
              <a:t>pt</a:t>
            </a:r>
            <a:endParaRPr lang="en-US"/>
          </a:p>
          <a:p>
            <a:pPr lvl="3"/>
            <a:r>
              <a:rPr lang="en-US"/>
              <a:t>Bullet text, Delivery, 12 </a:t>
            </a:r>
            <a:r>
              <a:rPr lang="en-US" err="1"/>
              <a:t>pt</a:t>
            </a:r>
            <a:r>
              <a:rPr lang="en-US"/>
              <a:t> </a:t>
            </a:r>
          </a:p>
          <a:p>
            <a:pPr lvl="4"/>
            <a:r>
              <a:rPr lang="en-US"/>
              <a:t>Action title, Delivery Regular, 15 </a:t>
            </a:r>
            <a:r>
              <a:rPr lang="en-US" err="1"/>
              <a:t>pt</a:t>
            </a:r>
            <a:endParaRPr lang="en-US"/>
          </a:p>
          <a:p>
            <a:pPr lvl="5"/>
            <a:r>
              <a:rPr lang="en-US"/>
              <a:t>Paragraph Headline, Delivery Bold, 12 </a:t>
            </a:r>
            <a:r>
              <a:rPr lang="en-US" err="1"/>
              <a:t>pt</a:t>
            </a:r>
            <a:endParaRPr lang="en-US"/>
          </a:p>
          <a:p>
            <a:pPr lvl="6"/>
            <a:r>
              <a:rPr lang="en-US" sz="1600"/>
              <a:t>Bullet number, Delivery, 12 </a:t>
            </a:r>
            <a:r>
              <a:rPr lang="en-US" sz="1600" err="1"/>
              <a:t>pt</a:t>
            </a:r>
            <a:r>
              <a:rPr lang="en-US" sz="1600"/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D5CED03-C33D-4356-A21D-74205078B24D}"/>
              </a:ext>
            </a:extLst>
          </p:cNvPr>
          <p:cNvSpPr/>
          <p:nvPr/>
        </p:nvSpPr>
        <p:spPr>
          <a:xfrm>
            <a:off x="3048000" y="2305617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lvl="2"/>
            <a:r>
              <a:rPr lang="en-US" sz="24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7989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27.xml"/><Relationship Id="rId21" Type="http://schemas.openxmlformats.org/officeDocument/2006/relationships/slideLayout" Target="../slideLayouts/slideLayout45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34.xml"/><Relationship Id="rId19" Type="http://schemas.openxmlformats.org/officeDocument/2006/relationships/slideLayout" Target="../slideLayouts/slideLayout43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Relationship Id="rId22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E256D9CE-0A08-4688-B4C4-152A0E1D07B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6"/>
            </p:custDataLst>
            <p:extLst>
              <p:ext uri="{D42A27DB-BD31-4B8C-83A1-F6EECF244321}">
                <p14:modId xmlns:p14="http://schemas.microsoft.com/office/powerpoint/2010/main" val="4237570977"/>
              </p:ext>
            </p:ext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7" imgW="306" imgH="306" progId="TCLayout.ActiveDocument.1">
                  <p:embed/>
                </p:oleObj>
              </mc:Choice>
              <mc:Fallback>
                <p:oleObj name="think-cell Slide" r:id="rId27" imgW="306" imgH="30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E256D9CE-0A08-4688-B4C4-152A0E1D07B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A856C2E-8F2D-41A0-AE6C-F0526A45A6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1999" y="6405310"/>
            <a:ext cx="10823376" cy="18466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pl-PL"/>
              <a:t>DHL | Doręczenie do najbliższego punktu | Lipiec 2024</a:t>
            </a:r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8C9B7831-1594-4A3A-AB85-33FDCF3EA9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55376" y="6405310"/>
            <a:ext cx="504625" cy="18466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2245BC1-4D7B-4ED3-8F01-840FA35126C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meta-classification">
            <a:extLst>
              <a:ext uri="{FF2B5EF4-FFF2-40B4-BE49-F238E27FC236}">
                <a16:creationId xmlns:a16="http://schemas.microsoft.com/office/drawing/2014/main" id="{CB3C5A58-B5FD-41CE-A3B3-6112D71801CF}"/>
              </a:ext>
            </a:extLst>
          </p:cNvPr>
          <p:cNvSpPr/>
          <p:nvPr/>
        </p:nvSpPr>
        <p:spPr>
          <a:xfrm>
            <a:off x="432000" y="154825"/>
            <a:ext cx="3648000" cy="19200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/>
          <a:p>
            <a:pPr marR="0" algn="l" rtl="0">
              <a:lnSpc>
                <a:spcPct val="100000"/>
              </a:lnSpc>
              <a:spcBef>
                <a:spcPts val="0"/>
              </a:spcBef>
            </a:pPr>
            <a:r>
              <a:rPr lang="en-US" sz="1067" b="1" i="0" u="none" strike="noStrike" cap="all" baseline="0">
                <a:solidFill>
                  <a:schemeClr val="accent1"/>
                </a:solidFill>
                <a:latin typeface="+mn-lt"/>
              </a:rPr>
              <a:t>For internal use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E9B0AD-0310-4651-A938-50E6BDB455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1" y="1534584"/>
            <a:ext cx="11327999" cy="4704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Body text in Delivery, 12 </a:t>
            </a:r>
            <a:r>
              <a:rPr lang="en-US" err="1"/>
              <a:t>pt</a:t>
            </a:r>
            <a:endParaRPr lang="en-US"/>
          </a:p>
          <a:p>
            <a:pPr lvl="1"/>
            <a:r>
              <a:rPr lang="en-US"/>
              <a:t>Bullet text, Delivery, 12 </a:t>
            </a:r>
            <a:r>
              <a:rPr lang="en-US" err="1"/>
              <a:t>pt</a:t>
            </a:r>
          </a:p>
          <a:p>
            <a:pPr lvl="2"/>
            <a:r>
              <a:rPr lang="en-US"/>
              <a:t>Bullet text, Delivery, 12 </a:t>
            </a:r>
            <a:r>
              <a:rPr lang="en-US" err="1"/>
              <a:t>pt</a:t>
            </a:r>
          </a:p>
          <a:p>
            <a:pPr lvl="3"/>
            <a:r>
              <a:rPr lang="en-US"/>
              <a:t>Bullet text, Delivery, 12 </a:t>
            </a:r>
            <a:r>
              <a:rPr lang="en-US" err="1"/>
              <a:t>pt</a:t>
            </a:r>
          </a:p>
          <a:p>
            <a:pPr lvl="4"/>
            <a:r>
              <a:rPr lang="en-US"/>
              <a:t>Action title, Delivery Regular, 15 </a:t>
            </a:r>
            <a:r>
              <a:rPr lang="en-US" err="1"/>
              <a:t>pt</a:t>
            </a:r>
            <a:endParaRPr lang="en-US"/>
          </a:p>
          <a:p>
            <a:pPr lvl="5"/>
            <a:r>
              <a:rPr lang="en-US" sz="1600"/>
              <a:t>Paragraph Headline, Delivery Bold, 12 </a:t>
            </a:r>
            <a:r>
              <a:rPr lang="en-US" sz="1600" err="1"/>
              <a:t>pt</a:t>
            </a:r>
            <a:endParaRPr lang="en-US" sz="1600"/>
          </a:p>
          <a:p>
            <a:pPr lvl="6"/>
            <a:r>
              <a:rPr lang="en-US" sz="1600"/>
              <a:t>Bullet number, Delivery, 12 </a:t>
            </a:r>
            <a:r>
              <a:rPr lang="en-US" sz="1600" err="1"/>
              <a:t>pt</a:t>
            </a:r>
          </a:p>
          <a:p>
            <a:pPr lvl="6"/>
            <a:endParaRPr lang="en-US"/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82927099-8B95-48F9-92CE-1BDC9AB08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1" y="513551"/>
            <a:ext cx="11327999" cy="6586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/>
              <a:t>Double headline with one or two lines, Delivery Bold, 18 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467351C3-9402-871F-0EE1-D7DEA67B01EF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0" y="0"/>
            <a:ext cx="1260475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pl-PL" sz="1000">
                <a:solidFill>
                  <a:srgbClr val="747474"/>
                </a:solidFill>
                <a:latin typeface="Delivery" panose="020B0604020202020204" charset="0"/>
              </a:rPr>
              <a:t>FOR INTERNAL USE</a:t>
            </a:r>
          </a:p>
        </p:txBody>
      </p:sp>
    </p:spTree>
    <p:extLst>
      <p:ext uri="{BB962C8B-B14F-4D97-AF65-F5344CB8AC3E}">
        <p14:creationId xmlns:p14="http://schemas.microsoft.com/office/powerpoint/2010/main" val="3422488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</p:sldLayoutIdLst>
  <p:hf sldNum="0" hdr="0" dt="0"/>
  <p:txStyles>
    <p:titleStyle>
      <a:lvl1pPr algn="l" defTabSz="914377" rtl="0" eaLnBrk="1" latinLnBrk="0" hangingPunct="1">
        <a:lnSpc>
          <a:spcPct val="100000"/>
        </a:lnSpc>
        <a:spcBef>
          <a:spcPct val="0"/>
        </a:spcBef>
        <a:buNone/>
        <a:defRPr sz="2400" b="1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110000"/>
        </a:lnSpc>
        <a:spcBef>
          <a:spcPts val="0"/>
        </a:spcBef>
        <a:spcAft>
          <a:spcPts val="667"/>
        </a:spcAft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239994" indent="-239994" algn="l" defTabSz="914377" rtl="0" eaLnBrk="1" latinLnBrk="0" hangingPunct="1">
        <a:lnSpc>
          <a:spcPct val="110000"/>
        </a:lnSpc>
        <a:spcBef>
          <a:spcPts val="0"/>
        </a:spcBef>
        <a:spcAft>
          <a:spcPts val="667"/>
        </a:spcAft>
        <a:buClr>
          <a:schemeClr val="accent4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79988" indent="-239994" algn="l" defTabSz="914377" rtl="0" eaLnBrk="1" latinLnBrk="0" hangingPunct="1">
        <a:lnSpc>
          <a:spcPct val="110000"/>
        </a:lnSpc>
        <a:spcBef>
          <a:spcPts val="0"/>
        </a:spcBef>
        <a:spcAft>
          <a:spcPts val="667"/>
        </a:spcAft>
        <a:buClr>
          <a:schemeClr val="accent4"/>
        </a:buClr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19982" indent="-239994" algn="l" defTabSz="914377" rtl="0" eaLnBrk="1" latinLnBrk="0" hangingPunct="1">
        <a:lnSpc>
          <a:spcPct val="110000"/>
        </a:lnSpc>
        <a:spcBef>
          <a:spcPts val="0"/>
        </a:spcBef>
        <a:spcAft>
          <a:spcPts val="667"/>
        </a:spcAft>
        <a:buClr>
          <a:schemeClr val="accent4"/>
        </a:buClr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377" rtl="0" eaLnBrk="1" latinLnBrk="0" hangingPunct="1">
        <a:lnSpc>
          <a:spcPct val="110000"/>
        </a:lnSpc>
        <a:spcBef>
          <a:spcPts val="0"/>
        </a:spcBef>
        <a:spcAft>
          <a:spcPts val="667"/>
        </a:spcAft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0" indent="0" algn="l" defTabSz="914377" rtl="0" eaLnBrk="1" latinLnBrk="0" hangingPunct="1">
        <a:lnSpc>
          <a:spcPct val="110000"/>
        </a:lnSpc>
        <a:spcBef>
          <a:spcPts val="0"/>
        </a:spcBef>
        <a:spcAft>
          <a:spcPts val="0"/>
        </a:spcAft>
        <a:buFont typeface="+mj-lt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6pPr>
      <a:lvl7pPr marL="239994" indent="-239994" algn="l" defTabSz="914377" rtl="0" eaLnBrk="1" latinLnBrk="0" hangingPunct="1">
        <a:lnSpc>
          <a:spcPct val="110000"/>
        </a:lnSpc>
        <a:spcBef>
          <a:spcPts val="0"/>
        </a:spcBef>
        <a:spcAft>
          <a:spcPts val="667"/>
        </a:spcAft>
        <a:buClr>
          <a:schemeClr val="accent4"/>
        </a:buClr>
        <a:buFont typeface="+mj-lt"/>
        <a:buAutoNum type="arabicPeriod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333" kern="10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204">
          <p15:clr>
            <a:srgbClr val="F26B43"/>
          </p15:clr>
        </p15:guide>
        <p15:guide id="3" pos="5556">
          <p15:clr>
            <a:srgbClr val="F26B43"/>
          </p15:clr>
        </p15:guide>
        <p15:guide id="6" orient="horz" pos="725">
          <p15:clr>
            <a:srgbClr val="F26B43"/>
          </p15:clr>
        </p15:guide>
        <p15:guide id="17" orient="horz" pos="2949">
          <p15:clr>
            <a:srgbClr val="F26B43"/>
          </p15:clr>
        </p15:guide>
        <p15:guide id="18" orient="horz" pos="2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A856C2E-8F2D-41A0-AE6C-F0526A45A6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1999" y="6405310"/>
            <a:ext cx="10823376" cy="18466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pl-PL"/>
              <a:t>DHL | Doręczenie do najbliższego punktu | Lipiec 2024</a:t>
            </a:r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8C9B7831-1594-4A3A-AB85-33FDCF3EA9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55376" y="6405310"/>
            <a:ext cx="504625" cy="18466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2245BC1-4D7B-4ED3-8F01-840FA35126C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meta-classification">
            <a:extLst>
              <a:ext uri="{FF2B5EF4-FFF2-40B4-BE49-F238E27FC236}">
                <a16:creationId xmlns:a16="http://schemas.microsoft.com/office/drawing/2014/main" id="{CB3C5A58-B5FD-41CE-A3B3-6112D71801CF}"/>
              </a:ext>
            </a:extLst>
          </p:cNvPr>
          <p:cNvSpPr/>
          <p:nvPr/>
        </p:nvSpPr>
        <p:spPr>
          <a:xfrm>
            <a:off x="432000" y="154825"/>
            <a:ext cx="3648000" cy="19200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/>
          <a:p>
            <a:pPr marR="0" algn="l" rtl="0">
              <a:lnSpc>
                <a:spcPct val="100000"/>
              </a:lnSpc>
              <a:spcBef>
                <a:spcPts val="0"/>
              </a:spcBef>
            </a:pPr>
            <a:r>
              <a:rPr lang="en-US" sz="1067" b="1" i="0" u="none" strike="noStrike" cap="all" baseline="0" dirty="0">
                <a:solidFill>
                  <a:schemeClr val="accent1"/>
                </a:solidFill>
                <a:latin typeface="+mn-lt"/>
              </a:rPr>
              <a:t>For internal use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E9B0AD-0310-4651-A938-50E6BDB455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1" y="1534584"/>
            <a:ext cx="11327999" cy="4704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Body text in Delivery,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Bullet text, Delivery, 12 </a:t>
            </a:r>
            <a:r>
              <a:rPr lang="en-US" dirty="0" err="1"/>
              <a:t>pt</a:t>
            </a:r>
          </a:p>
          <a:p>
            <a:pPr lvl="2"/>
            <a:r>
              <a:rPr lang="en-US" dirty="0"/>
              <a:t>Bullet text, Delivery, 12 </a:t>
            </a:r>
            <a:r>
              <a:rPr lang="en-US" dirty="0" err="1"/>
              <a:t>pt</a:t>
            </a:r>
          </a:p>
          <a:p>
            <a:pPr lvl="3"/>
            <a:r>
              <a:rPr lang="en-US" dirty="0"/>
              <a:t>Bullet text, Delivery, 12 </a:t>
            </a:r>
            <a:r>
              <a:rPr lang="en-US" dirty="0" err="1"/>
              <a:t>pt</a:t>
            </a:r>
          </a:p>
          <a:p>
            <a:pPr lvl="4"/>
            <a:r>
              <a:rPr lang="en-US" dirty="0"/>
              <a:t>Action title, Delivery Regular, 15 </a:t>
            </a:r>
            <a:r>
              <a:rPr lang="en-US" dirty="0" err="1"/>
              <a:t>pt</a:t>
            </a:r>
            <a:endParaRPr lang="en-US" dirty="0"/>
          </a:p>
          <a:p>
            <a:pPr lvl="5"/>
            <a:r>
              <a:rPr lang="en-US" sz="1600" dirty="0"/>
              <a:t>Paragraph Headline, Delivery Bold, 12 </a:t>
            </a:r>
            <a:r>
              <a:rPr lang="en-US" sz="1600" dirty="0" err="1"/>
              <a:t>pt</a:t>
            </a:r>
            <a:endParaRPr lang="en-US" sz="1600" dirty="0"/>
          </a:p>
          <a:p>
            <a:pPr lvl="6"/>
            <a:r>
              <a:rPr lang="en-US" sz="1600" dirty="0"/>
              <a:t>Bullet number, Delivery, 12 </a:t>
            </a:r>
            <a:r>
              <a:rPr lang="en-US" sz="1600" dirty="0" err="1"/>
              <a:t>pt</a:t>
            </a:r>
          </a:p>
          <a:p>
            <a:pPr lvl="6"/>
            <a:endParaRPr lang="en-US" dirty="0"/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82927099-8B95-48F9-92CE-1BDC9AB08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1" y="513551"/>
            <a:ext cx="11327999" cy="6586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 dirty="0"/>
              <a:t>Double headline with one or two lines, Delivery Bold, 18 </a:t>
            </a:r>
            <a:r>
              <a:rPr lang="en-US" dirty="0" err="1"/>
              <a:t>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1452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  <p:sldLayoutId id="2147483702" r:id="rId17"/>
    <p:sldLayoutId id="2147483703" r:id="rId18"/>
    <p:sldLayoutId id="2147483704" r:id="rId19"/>
    <p:sldLayoutId id="2147483705" r:id="rId20"/>
    <p:sldLayoutId id="2147483706" r:id="rId21"/>
    <p:sldLayoutId id="2147483707" r:id="rId22"/>
  </p:sldLayoutIdLst>
  <p:hf sldNum="0" hdr="0" dt="0"/>
  <p:txStyles>
    <p:titleStyle>
      <a:lvl1pPr algn="l" defTabSz="914377" rtl="0" eaLnBrk="1" latinLnBrk="0" hangingPunct="1">
        <a:lnSpc>
          <a:spcPct val="100000"/>
        </a:lnSpc>
        <a:spcBef>
          <a:spcPct val="0"/>
        </a:spcBef>
        <a:buNone/>
        <a:defRPr sz="2400" b="1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110000"/>
        </a:lnSpc>
        <a:spcBef>
          <a:spcPts val="0"/>
        </a:spcBef>
        <a:spcAft>
          <a:spcPts val="667"/>
        </a:spcAft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239994" indent="-239994" algn="l" defTabSz="914377" rtl="0" eaLnBrk="1" latinLnBrk="0" hangingPunct="1">
        <a:lnSpc>
          <a:spcPct val="110000"/>
        </a:lnSpc>
        <a:spcBef>
          <a:spcPts val="0"/>
        </a:spcBef>
        <a:spcAft>
          <a:spcPts val="667"/>
        </a:spcAft>
        <a:buClr>
          <a:schemeClr val="accent4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79988" indent="-239994" algn="l" defTabSz="914377" rtl="0" eaLnBrk="1" latinLnBrk="0" hangingPunct="1">
        <a:lnSpc>
          <a:spcPct val="110000"/>
        </a:lnSpc>
        <a:spcBef>
          <a:spcPts val="0"/>
        </a:spcBef>
        <a:spcAft>
          <a:spcPts val="667"/>
        </a:spcAft>
        <a:buClr>
          <a:schemeClr val="accent4"/>
        </a:buClr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19982" indent="-239994" algn="l" defTabSz="914377" rtl="0" eaLnBrk="1" latinLnBrk="0" hangingPunct="1">
        <a:lnSpc>
          <a:spcPct val="110000"/>
        </a:lnSpc>
        <a:spcBef>
          <a:spcPts val="0"/>
        </a:spcBef>
        <a:spcAft>
          <a:spcPts val="667"/>
        </a:spcAft>
        <a:buClr>
          <a:schemeClr val="accent4"/>
        </a:buClr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377" rtl="0" eaLnBrk="1" latinLnBrk="0" hangingPunct="1">
        <a:lnSpc>
          <a:spcPct val="110000"/>
        </a:lnSpc>
        <a:spcBef>
          <a:spcPts val="0"/>
        </a:spcBef>
        <a:spcAft>
          <a:spcPts val="667"/>
        </a:spcAft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0" indent="0" algn="l" defTabSz="914377" rtl="0" eaLnBrk="1" latinLnBrk="0" hangingPunct="1">
        <a:lnSpc>
          <a:spcPct val="110000"/>
        </a:lnSpc>
        <a:spcBef>
          <a:spcPts val="0"/>
        </a:spcBef>
        <a:spcAft>
          <a:spcPts val="0"/>
        </a:spcAft>
        <a:buFont typeface="+mj-lt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6pPr>
      <a:lvl7pPr marL="239994" indent="-239994" algn="l" defTabSz="914377" rtl="0" eaLnBrk="1" latinLnBrk="0" hangingPunct="1">
        <a:lnSpc>
          <a:spcPct val="110000"/>
        </a:lnSpc>
        <a:spcBef>
          <a:spcPts val="0"/>
        </a:spcBef>
        <a:spcAft>
          <a:spcPts val="667"/>
        </a:spcAft>
        <a:buClr>
          <a:schemeClr val="accent4"/>
        </a:buClr>
        <a:buFont typeface="+mj-lt"/>
        <a:buAutoNum type="arabicPeriod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333" kern="10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204">
          <p15:clr>
            <a:srgbClr val="F26B43"/>
          </p15:clr>
        </p15:guide>
        <p15:guide id="3" pos="5556">
          <p15:clr>
            <a:srgbClr val="F26B43"/>
          </p15:clr>
        </p15:guide>
        <p15:guide id="6" orient="horz" pos="725">
          <p15:clr>
            <a:srgbClr val="F26B43"/>
          </p15:clr>
        </p15:guide>
        <p15:guide id="17" orient="horz" pos="2949">
          <p15:clr>
            <a:srgbClr val="F26B43"/>
          </p15:clr>
        </p15:guide>
        <p15:guide id="18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9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emf"/><Relationship Id="rId9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CEB14206-84A4-814D-BE86-E3D117103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082" y="2058769"/>
            <a:ext cx="6192964" cy="1998497"/>
          </a:xfrm>
        </p:spPr>
        <p:txBody>
          <a:bodyPr/>
          <a:lstStyle/>
          <a:p>
            <a:r>
              <a:rPr lang="pl-PL" dirty="0"/>
              <a:t>DHL Blisko ciebie</a:t>
            </a:r>
            <a:br>
              <a:rPr lang="pl-PL" dirty="0"/>
            </a:br>
            <a:br>
              <a:rPr lang="pl-PL" dirty="0"/>
            </a:br>
            <a:endParaRPr lang="de-DE" dirty="0"/>
          </a:p>
        </p:txBody>
      </p:sp>
      <p:sp>
        <p:nvSpPr>
          <p:cNvPr id="2" name="Untertitel 1">
            <a:extLst>
              <a:ext uri="{FF2B5EF4-FFF2-40B4-BE49-F238E27FC236}">
                <a16:creationId xmlns:a16="http://schemas.microsoft.com/office/drawing/2014/main" id="{169B53A0-F9FF-1D48-A001-D7E18AB72C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8473" y="2730276"/>
            <a:ext cx="6192964" cy="670953"/>
          </a:xfrm>
        </p:spPr>
        <p:txBody>
          <a:bodyPr/>
          <a:lstStyle/>
          <a:p>
            <a:r>
              <a:rPr lang="pl-PL" dirty="0"/>
              <a:t>Doręczenie W CENIE </a:t>
            </a:r>
            <a:r>
              <a:rPr lang="pl-PL" dirty="0">
                <a:solidFill>
                  <a:schemeClr val="bg1"/>
                </a:solidFill>
              </a:rPr>
              <a:t>ECONOMY</a:t>
            </a:r>
          </a:p>
          <a:p>
            <a:r>
              <a:rPr lang="pl-PL" b="1" dirty="0">
                <a:solidFill>
                  <a:schemeClr val="bg1"/>
                </a:solidFill>
              </a:rPr>
              <a:t>BEZ INTEGRACJI MAPY</a:t>
            </a:r>
            <a:endParaRPr lang="de-DE" dirty="0"/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2F94BAB6-35FA-5CB8-DA7B-089EEAA7F7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3419" y="817650"/>
            <a:ext cx="756000" cy="756000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A5661D43-C266-E236-00F3-04425447E0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190" y="2620746"/>
            <a:ext cx="756000" cy="756000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5A2DDF0B-A876-A922-1BA4-58B6C2AB2E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9411" y="2673000"/>
            <a:ext cx="756000" cy="756000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AA990E12-4C2C-8DC5-D4CC-26EDAD6555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6484" y="1588570"/>
            <a:ext cx="756000" cy="756000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023B975F-2D95-E396-22BD-F212964060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0934" y="1745325"/>
            <a:ext cx="756000" cy="756000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C049923C-BC7C-3866-286F-2100B90A7C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2710" y="739230"/>
            <a:ext cx="756000" cy="756000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20FFB918-9500-FFCA-2C27-04B027EDBE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3419" y="4022301"/>
            <a:ext cx="756000" cy="756000"/>
          </a:xfrm>
          <a:prstGeom prst="rect">
            <a:avLst/>
          </a:prstGeom>
        </p:spPr>
      </p:pic>
      <p:pic>
        <p:nvPicPr>
          <p:cNvPr id="18" name="Obraz 17">
            <a:extLst>
              <a:ext uri="{FF2B5EF4-FFF2-40B4-BE49-F238E27FC236}">
                <a16:creationId xmlns:a16="http://schemas.microsoft.com/office/drawing/2014/main" id="{50ECA417-E4DD-B151-8865-FA10ADC933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1061" y="4601867"/>
            <a:ext cx="756000" cy="756000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6193B7AE-493A-F2F9-7CB4-A84F5038E3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194" y="4621445"/>
            <a:ext cx="756000" cy="756000"/>
          </a:xfrm>
          <a:prstGeom prst="rect">
            <a:avLst/>
          </a:prstGeom>
        </p:spPr>
      </p:pic>
      <p:pic>
        <p:nvPicPr>
          <p:cNvPr id="20" name="Obraz 19">
            <a:extLst>
              <a:ext uri="{FF2B5EF4-FFF2-40B4-BE49-F238E27FC236}">
                <a16:creationId xmlns:a16="http://schemas.microsoft.com/office/drawing/2014/main" id="{42F37C1E-5CD4-BC93-CEB7-B3CEB17CFF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9230" y="4716370"/>
            <a:ext cx="756000" cy="756000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95DCB20A-7D3A-CFDC-8745-236272CECB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5376" y="3155020"/>
            <a:ext cx="756000" cy="756000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A85318A2-8524-CC21-AD67-CF6B5B450AAB}"/>
              </a:ext>
            </a:extLst>
          </p:cNvPr>
          <p:cNvSpPr txBox="1"/>
          <p:nvPr/>
        </p:nvSpPr>
        <p:spPr>
          <a:xfrm>
            <a:off x="438473" y="4379633"/>
            <a:ext cx="3181210" cy="24181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110000"/>
              </a:lnSpc>
              <a:spcAft>
                <a:spcPts val="500"/>
              </a:spcAft>
            </a:pPr>
            <a:r>
              <a:rPr lang="pl-PL" sz="1400" b="1" dirty="0"/>
              <a:t>20000 punktów – blisko i wygodnie </a:t>
            </a:r>
            <a:endParaRPr lang="en-GB" sz="1400" b="1" dirty="0" err="1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E96F1A60-2FDB-57C6-906F-03BB9D615C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8750" y="3678626"/>
            <a:ext cx="756000" cy="756000"/>
          </a:xfrm>
          <a:prstGeom prst="rect">
            <a:avLst/>
          </a:prstGeom>
        </p:spPr>
      </p:pic>
      <p:pic>
        <p:nvPicPr>
          <p:cNvPr id="24" name="Obraz 23">
            <a:extLst>
              <a:ext uri="{FF2B5EF4-FFF2-40B4-BE49-F238E27FC236}">
                <a16:creationId xmlns:a16="http://schemas.microsoft.com/office/drawing/2014/main" id="{02927A29-7892-F781-E5F7-439BD10BE0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8710" y="4809293"/>
            <a:ext cx="756000" cy="756000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AA2AFE78-1C0C-58A6-BB81-D6E75C5756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6926" y="2194461"/>
            <a:ext cx="756000" cy="756000"/>
          </a:xfrm>
          <a:prstGeom prst="rect">
            <a:avLst/>
          </a:prstGeom>
        </p:spPr>
      </p:pic>
      <p:pic>
        <p:nvPicPr>
          <p:cNvPr id="26" name="Obraz 25">
            <a:extLst>
              <a:ext uri="{FF2B5EF4-FFF2-40B4-BE49-F238E27FC236}">
                <a16:creationId xmlns:a16="http://schemas.microsoft.com/office/drawing/2014/main" id="{7E9CDE05-A268-A89F-4775-2A21A53818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9376" y="5332899"/>
            <a:ext cx="756000" cy="756000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34231BE9-1911-5685-09A0-6EAABB2512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837" y="1246709"/>
            <a:ext cx="756000" cy="756000"/>
          </a:xfrm>
          <a:prstGeom prst="rect">
            <a:avLst/>
          </a:prstGeom>
        </p:spPr>
      </p:pic>
      <p:pic>
        <p:nvPicPr>
          <p:cNvPr id="28" name="Obraz 27">
            <a:extLst>
              <a:ext uri="{FF2B5EF4-FFF2-40B4-BE49-F238E27FC236}">
                <a16:creationId xmlns:a16="http://schemas.microsoft.com/office/drawing/2014/main" id="{160EED7C-CB59-C001-9ABC-4769174B15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610" y="5386445"/>
            <a:ext cx="756000" cy="756000"/>
          </a:xfrm>
          <a:prstGeom prst="rect">
            <a:avLst/>
          </a:prstGeom>
        </p:spPr>
      </p:pic>
      <p:pic>
        <p:nvPicPr>
          <p:cNvPr id="22" name="Symbol zastępczy obrazu 21">
            <a:extLst>
              <a:ext uri="{FF2B5EF4-FFF2-40B4-BE49-F238E27FC236}">
                <a16:creationId xmlns:a16="http://schemas.microsoft.com/office/drawing/2014/main" id="{1E5F0BAE-F783-A356-017E-0577E48CD121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" r="201"/>
          <a:stretch/>
        </p:blipFill>
        <p:spPr/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7157142D-7B6C-F1E0-91AE-EC6BEF3B62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815" y="6235290"/>
            <a:ext cx="1493649" cy="225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1593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2" name="Rectangle 31"/>
          <p:cNvSpPr/>
          <p:nvPr/>
        </p:nvSpPr>
        <p:spPr bwMode="auto">
          <a:xfrm>
            <a:off x="3048000" y="2311400"/>
            <a:ext cx="6096000" cy="1080000"/>
          </a:xfrm>
          <a:prstGeom prst="rect">
            <a:avLst/>
          </a:pr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pl-PL" sz="4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Dziękuję za uwagę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5277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FEE2E-BCF5-4831-AF76-C14E810D6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514800"/>
            <a:ext cx="11327997" cy="658600"/>
          </a:xfrm>
        </p:spPr>
        <p:txBody>
          <a:bodyPr/>
          <a:lstStyle/>
          <a:p>
            <a:r>
              <a:rPr lang="pl-PL" dirty="0"/>
              <a:t>DHL BLISKO CIEBIE</a:t>
            </a:r>
            <a:br>
              <a:rPr lang="pl-PL" dirty="0"/>
            </a:br>
            <a:r>
              <a:rPr lang="pl-PL" dirty="0"/>
              <a:t>DORĘCZENIE DO NAJBLIŻSZEGO PUNKTU - ZAŁOŻENIA BIZNESOWE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E8DCE1A-1493-49D4-9DFB-C8628AF9AA0D}"/>
              </a:ext>
            </a:extLst>
          </p:cNvPr>
          <p:cNvSpPr/>
          <p:nvPr/>
        </p:nvSpPr>
        <p:spPr>
          <a:xfrm>
            <a:off x="401317" y="1607966"/>
            <a:ext cx="2070571" cy="911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144000" rIns="216000" bIns="144000" rtlCol="0" anchor="ctr"/>
          <a:lstStyle/>
          <a:p>
            <a:pPr algn="ctr" defTabSz="914366"/>
            <a:endParaRPr lang="da-DK" sz="1600" b="1">
              <a:solidFill>
                <a:prstClr val="black"/>
              </a:solidFill>
              <a:latin typeface="Delivery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8EC81BE-33BA-4CD9-A8C6-6FF909CC22C9}"/>
              </a:ext>
            </a:extLst>
          </p:cNvPr>
          <p:cNvSpPr/>
          <p:nvPr/>
        </p:nvSpPr>
        <p:spPr>
          <a:xfrm>
            <a:off x="2953154" y="1607966"/>
            <a:ext cx="1796717" cy="911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2000" tIns="192000" rIns="192000" bIns="192000" rtlCol="0" anchor="ctr"/>
          <a:lstStyle/>
          <a:p>
            <a:pPr algn="ctr" defTabSz="914366"/>
            <a:endParaRPr lang="da-DK" sz="1600" b="1">
              <a:solidFill>
                <a:prstClr val="black"/>
              </a:solidFill>
              <a:latin typeface="Delivery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DDB3D008-399C-4E0D-AC21-D56AB754E403}"/>
              </a:ext>
            </a:extLst>
          </p:cNvPr>
          <p:cNvSpPr/>
          <p:nvPr/>
        </p:nvSpPr>
        <p:spPr>
          <a:xfrm>
            <a:off x="5231135" y="1607966"/>
            <a:ext cx="1796717" cy="911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2000" tIns="192000" rIns="192000" bIns="192000" rtlCol="0" anchor="ctr"/>
          <a:lstStyle/>
          <a:p>
            <a:pPr algn="ctr" defTabSz="914366"/>
            <a:endParaRPr lang="da-DK" sz="1600" b="1">
              <a:solidFill>
                <a:prstClr val="black"/>
              </a:solidFill>
              <a:latin typeface="Delivery"/>
            </a:endParaRPr>
          </a:p>
        </p:txBody>
      </p:sp>
      <p:sp>
        <p:nvSpPr>
          <p:cNvPr id="4" name="TextBox 9">
            <a:extLst>
              <a:ext uri="{FF2B5EF4-FFF2-40B4-BE49-F238E27FC236}">
                <a16:creationId xmlns:a16="http://schemas.microsoft.com/office/drawing/2014/main" id="{387D8E69-7ABA-77A6-CDF9-8AE9A5C05B9A}"/>
              </a:ext>
            </a:extLst>
          </p:cNvPr>
          <p:cNvSpPr txBox="1"/>
          <p:nvPr/>
        </p:nvSpPr>
        <p:spPr>
          <a:xfrm>
            <a:off x="3682604" y="2256950"/>
            <a:ext cx="7968000" cy="86469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lvl="0" indent="0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None/>
              <a:defRPr sz="1200"/>
            </a:lvl1pPr>
            <a:lvl2pPr marL="180000" lvl="1" indent="-180000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sz="1200"/>
            </a:lvl2pPr>
            <a:lvl3pPr marL="360000" lvl="2" indent="-180000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/>
            </a:lvl3pPr>
            <a:lvl4pPr marL="540000" lvl="3" indent="-180000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/>
            </a:lvl4pPr>
            <a:lvl5pPr marL="0" lvl="4" indent="0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None/>
              <a:defRPr sz="1500"/>
            </a:lvl5pPr>
            <a:lvl6pPr marL="0" lvl="5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1200" b="1"/>
            </a:lvl6pPr>
            <a:lvl7pPr marL="180000" lvl="6" indent="-180000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chemeClr val="accent4"/>
              </a:buClr>
              <a:buFont typeface="+mj-lt"/>
              <a:buAutoNum type="arabicPeriod"/>
              <a:defRPr sz="1200"/>
            </a:lvl7pPr>
            <a:lvl8pPr marL="25717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8pPr>
            <a:lvl9pPr marL="29146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9pPr>
          </a:lstStyle>
          <a:p>
            <a:pPr algn="l">
              <a:lnSpc>
                <a:spcPct val="100000"/>
              </a:lnSpc>
            </a:pPr>
            <a:r>
              <a:rPr lang="pl-PL" sz="1600" dirty="0"/>
              <a:t>Zmiana dotyczy nowych klientów na </a:t>
            </a:r>
            <a:r>
              <a:rPr lang="pl-PL" sz="1600" b="1" dirty="0"/>
              <a:t>cenniku BIZNES</a:t>
            </a:r>
          </a:p>
          <a:p>
            <a:pPr algn="l">
              <a:lnSpc>
                <a:spcPct val="100000"/>
              </a:lnSpc>
            </a:pPr>
            <a:r>
              <a:rPr lang="pl-PL" sz="1600" dirty="0"/>
              <a:t>Funkcjonalność </a:t>
            </a:r>
            <a:r>
              <a:rPr lang="pl-PL" sz="1600" b="1" dirty="0"/>
              <a:t>w ramach produktu </a:t>
            </a:r>
            <a:r>
              <a:rPr lang="pl-PL" sz="1600" b="1" dirty="0" err="1"/>
              <a:t>Economy</a:t>
            </a:r>
            <a:endParaRPr lang="pl-PL" sz="1600" b="1" dirty="0"/>
          </a:p>
        </p:txBody>
      </p:sp>
      <p:sp>
        <p:nvSpPr>
          <p:cNvPr id="8" name="TextBox 10">
            <a:extLst>
              <a:ext uri="{FF2B5EF4-FFF2-40B4-BE49-F238E27FC236}">
                <a16:creationId xmlns:a16="http://schemas.microsoft.com/office/drawing/2014/main" id="{4FAFFEA3-E52B-9B5C-8FFE-A77F5CBB9991}"/>
              </a:ext>
            </a:extLst>
          </p:cNvPr>
          <p:cNvSpPr txBox="1"/>
          <p:nvPr/>
        </p:nvSpPr>
        <p:spPr>
          <a:xfrm>
            <a:off x="3682604" y="3191665"/>
            <a:ext cx="7968000" cy="86469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lvl="0" indent="0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None/>
              <a:defRPr sz="1200"/>
            </a:lvl1pPr>
            <a:lvl2pPr marL="180000" lvl="1" indent="-180000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sz="1200"/>
            </a:lvl2pPr>
            <a:lvl3pPr marL="360000" lvl="2" indent="-180000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/>
            </a:lvl3pPr>
            <a:lvl4pPr marL="540000" lvl="3" indent="-180000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/>
            </a:lvl4pPr>
            <a:lvl5pPr marL="0" lvl="4" indent="0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None/>
              <a:defRPr sz="1500"/>
            </a:lvl5pPr>
            <a:lvl6pPr marL="0" lvl="5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1200" b="1"/>
            </a:lvl6pPr>
            <a:lvl7pPr marL="180000" lvl="6" indent="-180000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chemeClr val="accent4"/>
              </a:buClr>
              <a:buFont typeface="+mj-lt"/>
              <a:buAutoNum type="arabicPeriod"/>
              <a:defRPr sz="1200"/>
            </a:lvl7pPr>
            <a:lvl8pPr marL="25717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8pPr>
            <a:lvl9pPr marL="29146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9pPr>
          </a:lstStyle>
          <a:p>
            <a:r>
              <a:rPr lang="pl-PL" sz="1600" dirty="0"/>
              <a:t>Integracja nowego rozwiązania </a:t>
            </a:r>
            <a:r>
              <a:rPr lang="pl-PL" sz="1600" b="1" dirty="0"/>
              <a:t>dla produktu Economy </a:t>
            </a:r>
            <a:r>
              <a:rPr lang="pl-PL" sz="1600" dirty="0"/>
              <a:t>(uproszczona metoda integracji)</a:t>
            </a:r>
          </a:p>
          <a:p>
            <a:r>
              <a:rPr lang="pl-PL" sz="1600" dirty="0"/>
              <a:t>Możliwość </a:t>
            </a:r>
            <a:r>
              <a:rPr lang="pl-PL" sz="1600" b="1" dirty="0"/>
              <a:t>rabatowania </a:t>
            </a:r>
            <a:r>
              <a:rPr lang="pl-PL" sz="1600" dirty="0"/>
              <a:t>w procesie akwizycji zgodnie z polityką rabatową </a:t>
            </a:r>
            <a:r>
              <a:rPr lang="pl-PL" sz="1600" b="1" dirty="0"/>
              <a:t>dla produktu Economy</a:t>
            </a:r>
            <a:endParaRPr lang="de-DE" sz="1600" b="1" dirty="0"/>
          </a:p>
        </p:txBody>
      </p:sp>
      <p:sp>
        <p:nvSpPr>
          <p:cNvPr id="12" name="TextBox 13">
            <a:extLst>
              <a:ext uri="{FF2B5EF4-FFF2-40B4-BE49-F238E27FC236}">
                <a16:creationId xmlns:a16="http://schemas.microsoft.com/office/drawing/2014/main" id="{A3329989-B595-3802-0039-DAC736783C32}"/>
              </a:ext>
            </a:extLst>
          </p:cNvPr>
          <p:cNvSpPr txBox="1"/>
          <p:nvPr/>
        </p:nvSpPr>
        <p:spPr>
          <a:xfrm>
            <a:off x="1597488" y="2245769"/>
            <a:ext cx="1605281" cy="86469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lvl="0" indent="0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None/>
              <a:defRPr sz="1200"/>
            </a:lvl1pPr>
            <a:lvl2pPr marL="180000" lvl="1" indent="-180000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sz="1200"/>
            </a:lvl2pPr>
            <a:lvl3pPr marL="360000" lvl="2" indent="-180000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/>
            </a:lvl3pPr>
            <a:lvl4pPr marL="540000" lvl="3" indent="-180000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/>
            </a:lvl4pPr>
            <a:lvl5pPr marL="0" lvl="4" indent="0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None/>
              <a:defRPr sz="1500"/>
            </a:lvl5pPr>
            <a:lvl6pPr marL="0" lvl="5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1200" b="1"/>
            </a:lvl6pPr>
            <a:lvl7pPr marL="180000" lvl="6" indent="-180000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chemeClr val="accent4"/>
              </a:buClr>
              <a:buFont typeface="+mj-lt"/>
              <a:buAutoNum type="arabicPeriod"/>
              <a:defRPr sz="1200"/>
            </a:lvl7pPr>
            <a:lvl8pPr marL="25717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8pPr>
            <a:lvl9pPr marL="29146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9pPr>
          </a:lstStyle>
          <a:p>
            <a:pPr lvl="5"/>
            <a:r>
              <a:rPr lang="pl-PL" sz="1600" dirty="0"/>
              <a:t>Zakres</a:t>
            </a:r>
            <a:endParaRPr lang="de-DE" sz="1600" dirty="0"/>
          </a:p>
        </p:txBody>
      </p:sp>
      <p:sp>
        <p:nvSpPr>
          <p:cNvPr id="13" name="TextBox 14">
            <a:extLst>
              <a:ext uri="{FF2B5EF4-FFF2-40B4-BE49-F238E27FC236}">
                <a16:creationId xmlns:a16="http://schemas.microsoft.com/office/drawing/2014/main" id="{EBF33E82-4335-6AFC-069A-0CC9F4921CAB}"/>
              </a:ext>
            </a:extLst>
          </p:cNvPr>
          <p:cNvSpPr txBox="1"/>
          <p:nvPr/>
        </p:nvSpPr>
        <p:spPr>
          <a:xfrm>
            <a:off x="1597488" y="3192359"/>
            <a:ext cx="1605281" cy="86469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lvl="0" indent="0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None/>
              <a:defRPr sz="1200"/>
            </a:lvl1pPr>
            <a:lvl2pPr marL="180000" lvl="1" indent="-180000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sz="1200"/>
            </a:lvl2pPr>
            <a:lvl3pPr marL="360000" lvl="2" indent="-180000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/>
            </a:lvl3pPr>
            <a:lvl4pPr marL="540000" lvl="3" indent="-180000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/>
            </a:lvl4pPr>
            <a:lvl5pPr marL="0" lvl="4" indent="0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None/>
              <a:defRPr sz="1500"/>
            </a:lvl5pPr>
            <a:lvl6pPr marL="0" lvl="5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1200" b="1"/>
            </a:lvl6pPr>
            <a:lvl7pPr marL="180000" lvl="6" indent="-180000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chemeClr val="accent4"/>
              </a:buClr>
              <a:buFont typeface="+mj-lt"/>
              <a:buAutoNum type="arabicPeriod"/>
              <a:defRPr sz="1200"/>
            </a:lvl7pPr>
            <a:lvl8pPr marL="25717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8pPr>
            <a:lvl9pPr marL="29146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9pPr>
          </a:lstStyle>
          <a:p>
            <a:pPr lvl="5"/>
            <a:r>
              <a:rPr lang="pl-PL" sz="1600" dirty="0"/>
              <a:t>Założenie</a:t>
            </a:r>
            <a:endParaRPr lang="de-DE" sz="1600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19D161D-7731-D140-09D0-14EB881EE921}"/>
              </a:ext>
            </a:extLst>
          </p:cNvPr>
          <p:cNvCxnSpPr/>
          <p:nvPr/>
        </p:nvCxnSpPr>
        <p:spPr>
          <a:xfrm>
            <a:off x="401317" y="3158463"/>
            <a:ext cx="113284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A1E5923-EDD0-00BB-DBE2-5BDDEA75097F}"/>
              </a:ext>
            </a:extLst>
          </p:cNvPr>
          <p:cNvCxnSpPr/>
          <p:nvPr/>
        </p:nvCxnSpPr>
        <p:spPr>
          <a:xfrm>
            <a:off x="401317" y="4974093"/>
            <a:ext cx="113284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Grafik 30">
            <a:extLst>
              <a:ext uri="{FF2B5EF4-FFF2-40B4-BE49-F238E27FC236}">
                <a16:creationId xmlns:a16="http://schemas.microsoft.com/office/drawing/2014/main" id="{3A05696F-A48A-7D97-C298-7A7617B087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8212" y="2386381"/>
            <a:ext cx="583473" cy="583473"/>
          </a:xfrm>
          <a:prstGeom prst="rect">
            <a:avLst/>
          </a:prstGeom>
        </p:spPr>
      </p:pic>
      <p:pic>
        <p:nvPicPr>
          <p:cNvPr id="26" name="Grafik 30">
            <a:extLst>
              <a:ext uri="{FF2B5EF4-FFF2-40B4-BE49-F238E27FC236}">
                <a16:creationId xmlns:a16="http://schemas.microsoft.com/office/drawing/2014/main" id="{B6476E4C-7085-BEF9-EBD6-AC5C8F10A3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8212" y="3332970"/>
            <a:ext cx="583473" cy="583473"/>
          </a:xfrm>
          <a:prstGeom prst="rect">
            <a:avLst/>
          </a:prstGeom>
        </p:spPr>
      </p:pic>
      <p:pic>
        <p:nvPicPr>
          <p:cNvPr id="27" name="Grafik 30">
            <a:extLst>
              <a:ext uri="{FF2B5EF4-FFF2-40B4-BE49-F238E27FC236}">
                <a16:creationId xmlns:a16="http://schemas.microsoft.com/office/drawing/2014/main" id="{92817A30-5952-50C1-36DC-E937D16367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8213" y="5183024"/>
            <a:ext cx="583473" cy="583473"/>
          </a:xfrm>
          <a:prstGeom prst="rect">
            <a:avLst/>
          </a:prstGeom>
        </p:spPr>
      </p:pic>
      <p:sp>
        <p:nvSpPr>
          <p:cNvPr id="41" name="TextBox 25">
            <a:extLst>
              <a:ext uri="{FF2B5EF4-FFF2-40B4-BE49-F238E27FC236}">
                <a16:creationId xmlns:a16="http://schemas.microsoft.com/office/drawing/2014/main" id="{650A1C87-788E-EE27-E59F-108C76CE1F1E}"/>
              </a:ext>
            </a:extLst>
          </p:cNvPr>
          <p:cNvSpPr txBox="1"/>
          <p:nvPr/>
        </p:nvSpPr>
        <p:spPr>
          <a:xfrm>
            <a:off x="1597488" y="1346062"/>
            <a:ext cx="1605281" cy="86469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lvl="0" indent="0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None/>
              <a:defRPr sz="1200"/>
            </a:lvl1pPr>
            <a:lvl2pPr marL="180000" lvl="1" indent="-180000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sz="1200"/>
            </a:lvl2pPr>
            <a:lvl3pPr marL="360000" lvl="2" indent="-180000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/>
            </a:lvl3pPr>
            <a:lvl4pPr marL="540000" lvl="3" indent="-180000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/>
            </a:lvl4pPr>
            <a:lvl5pPr marL="0" lvl="4" indent="0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None/>
              <a:defRPr sz="1500"/>
            </a:lvl5pPr>
            <a:lvl6pPr marL="0" lvl="5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1200" b="1"/>
            </a:lvl6pPr>
            <a:lvl7pPr marL="180000" lvl="6" indent="-180000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chemeClr val="accent4"/>
              </a:buClr>
              <a:buFont typeface="+mj-lt"/>
              <a:buAutoNum type="arabicPeriod"/>
              <a:defRPr sz="1200"/>
            </a:lvl7pPr>
            <a:lvl8pPr marL="25717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8pPr>
            <a:lvl9pPr marL="29146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9pPr>
          </a:lstStyle>
          <a:p>
            <a:pPr lvl="5"/>
            <a:r>
              <a:rPr lang="pl-PL" sz="1600" dirty="0"/>
              <a:t>Cel</a:t>
            </a:r>
            <a:endParaRPr lang="de-DE" sz="1600" dirty="0"/>
          </a:p>
        </p:txBody>
      </p:sp>
      <p:cxnSp>
        <p:nvCxnSpPr>
          <p:cNvPr id="43" name="Straight Connector 26">
            <a:extLst>
              <a:ext uri="{FF2B5EF4-FFF2-40B4-BE49-F238E27FC236}">
                <a16:creationId xmlns:a16="http://schemas.microsoft.com/office/drawing/2014/main" id="{AE4A2F41-3946-42DC-29D9-C7730B825A7A}"/>
              </a:ext>
            </a:extLst>
          </p:cNvPr>
          <p:cNvCxnSpPr/>
          <p:nvPr/>
        </p:nvCxnSpPr>
        <p:spPr>
          <a:xfrm>
            <a:off x="401319" y="5918355"/>
            <a:ext cx="113284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Grafik 30">
            <a:extLst>
              <a:ext uri="{FF2B5EF4-FFF2-40B4-BE49-F238E27FC236}">
                <a16:creationId xmlns:a16="http://schemas.microsoft.com/office/drawing/2014/main" id="{06CCC890-EBEF-E2D3-43A3-C2E9AB8308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8212" y="1486673"/>
            <a:ext cx="583473" cy="583473"/>
          </a:xfrm>
          <a:prstGeom prst="rect">
            <a:avLst/>
          </a:prstGeom>
        </p:spPr>
      </p:pic>
      <p:sp>
        <p:nvSpPr>
          <p:cNvPr id="7" name="TextBox 10">
            <a:extLst>
              <a:ext uri="{FF2B5EF4-FFF2-40B4-BE49-F238E27FC236}">
                <a16:creationId xmlns:a16="http://schemas.microsoft.com/office/drawing/2014/main" id="{43EF7167-F6F4-B3A0-A201-C1B71A59E6CD}"/>
              </a:ext>
            </a:extLst>
          </p:cNvPr>
          <p:cNvSpPr txBox="1"/>
          <p:nvPr/>
        </p:nvSpPr>
        <p:spPr>
          <a:xfrm>
            <a:off x="3761719" y="5007315"/>
            <a:ext cx="7968000" cy="86469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lvl="0" indent="0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None/>
              <a:defRPr sz="1200"/>
            </a:lvl1pPr>
            <a:lvl2pPr marL="180000" lvl="1" indent="-180000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sz="1200"/>
            </a:lvl2pPr>
            <a:lvl3pPr marL="360000" lvl="2" indent="-180000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/>
            </a:lvl3pPr>
            <a:lvl4pPr marL="540000" lvl="3" indent="-180000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/>
            </a:lvl4pPr>
            <a:lvl5pPr marL="0" lvl="4" indent="0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None/>
              <a:defRPr sz="1500"/>
            </a:lvl5pPr>
            <a:lvl6pPr marL="0" lvl="5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1200" b="1"/>
            </a:lvl6pPr>
            <a:lvl7pPr marL="180000" lvl="6" indent="-180000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chemeClr val="accent4"/>
              </a:buClr>
              <a:buFont typeface="+mj-lt"/>
              <a:buAutoNum type="arabicPeriod"/>
              <a:defRPr sz="1200"/>
            </a:lvl7pPr>
            <a:lvl8pPr marL="25717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8pPr>
            <a:lvl9pPr marL="29146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9pPr>
          </a:lstStyle>
          <a:p>
            <a:r>
              <a:rPr lang="pl-PL" sz="1600" dirty="0"/>
              <a:t>Integracja dostępna od H2 2024</a:t>
            </a:r>
          </a:p>
          <a:p>
            <a:r>
              <a:rPr lang="pl-PL" sz="1600" dirty="0"/>
              <a:t>Komunikacja do Klientów na www</a:t>
            </a:r>
          </a:p>
        </p:txBody>
      </p:sp>
      <p:sp>
        <p:nvSpPr>
          <p:cNvPr id="9" name="TextBox 10">
            <a:extLst>
              <a:ext uri="{FF2B5EF4-FFF2-40B4-BE49-F238E27FC236}">
                <a16:creationId xmlns:a16="http://schemas.microsoft.com/office/drawing/2014/main" id="{45096744-AB91-C8F2-F9C3-7F58A323C018}"/>
              </a:ext>
            </a:extLst>
          </p:cNvPr>
          <p:cNvSpPr txBox="1"/>
          <p:nvPr/>
        </p:nvSpPr>
        <p:spPr>
          <a:xfrm>
            <a:off x="3682604" y="1373665"/>
            <a:ext cx="7968000" cy="86469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lvl="0" indent="0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None/>
              <a:defRPr sz="1200"/>
            </a:lvl1pPr>
            <a:lvl2pPr marL="180000" lvl="1" indent="-180000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sz="1200"/>
            </a:lvl2pPr>
            <a:lvl3pPr marL="360000" lvl="2" indent="-180000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/>
            </a:lvl3pPr>
            <a:lvl4pPr marL="540000" lvl="3" indent="-180000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/>
            </a:lvl4pPr>
            <a:lvl5pPr marL="0" lvl="4" indent="0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None/>
              <a:defRPr sz="1500"/>
            </a:lvl5pPr>
            <a:lvl6pPr marL="0" lvl="5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1200" b="1"/>
            </a:lvl6pPr>
            <a:lvl7pPr marL="180000" lvl="6" indent="-180000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chemeClr val="accent4"/>
              </a:buClr>
              <a:buFont typeface="+mj-lt"/>
              <a:buAutoNum type="arabicPeriod"/>
              <a:defRPr sz="1200"/>
            </a:lvl7pPr>
            <a:lvl8pPr marL="25717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8pPr>
            <a:lvl9pPr marL="29146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9pPr>
          </a:lstStyle>
          <a:p>
            <a:r>
              <a:rPr lang="pl-PL" sz="1600" dirty="0"/>
              <a:t>Ułatwienie Klientowi wdrożenia produktu Economy </a:t>
            </a:r>
            <a:r>
              <a:rPr lang="pl-PL" sz="1600" b="1" dirty="0"/>
              <a:t>bez konieczności integracji mapy Skrócenie procesu integracji </a:t>
            </a:r>
            <a:r>
              <a:rPr lang="pl-PL" sz="1600" dirty="0"/>
              <a:t>dla sprzedawcy oraz </a:t>
            </a:r>
            <a:r>
              <a:rPr lang="pl-PL" sz="1600" b="1" dirty="0"/>
              <a:t>procesu zakupowego </a:t>
            </a:r>
            <a:r>
              <a:rPr lang="pl-PL" sz="1600" dirty="0"/>
              <a:t>dla konsumenta</a:t>
            </a:r>
            <a:endParaRPr lang="de-DE" sz="1600" dirty="0"/>
          </a:p>
        </p:txBody>
      </p:sp>
      <p:cxnSp>
        <p:nvCxnSpPr>
          <p:cNvPr id="10" name="Straight Connector 20">
            <a:extLst>
              <a:ext uri="{FF2B5EF4-FFF2-40B4-BE49-F238E27FC236}">
                <a16:creationId xmlns:a16="http://schemas.microsoft.com/office/drawing/2014/main" id="{BB270DEA-FCDD-2E25-F2D4-7A29F596F74B}"/>
              </a:ext>
            </a:extLst>
          </p:cNvPr>
          <p:cNvCxnSpPr/>
          <p:nvPr/>
        </p:nvCxnSpPr>
        <p:spPr>
          <a:xfrm>
            <a:off x="367248" y="2240297"/>
            <a:ext cx="113284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20">
            <a:extLst>
              <a:ext uri="{FF2B5EF4-FFF2-40B4-BE49-F238E27FC236}">
                <a16:creationId xmlns:a16="http://schemas.microsoft.com/office/drawing/2014/main" id="{292AC6D2-79A3-4357-10F7-2AF1B74FDF00}"/>
              </a:ext>
            </a:extLst>
          </p:cNvPr>
          <p:cNvCxnSpPr/>
          <p:nvPr/>
        </p:nvCxnSpPr>
        <p:spPr>
          <a:xfrm>
            <a:off x="401317" y="4068043"/>
            <a:ext cx="113284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5">
            <a:extLst>
              <a:ext uri="{FF2B5EF4-FFF2-40B4-BE49-F238E27FC236}">
                <a16:creationId xmlns:a16="http://schemas.microsoft.com/office/drawing/2014/main" id="{B7E0356F-93A7-C632-E9BE-D053E1D070D8}"/>
              </a:ext>
            </a:extLst>
          </p:cNvPr>
          <p:cNvSpPr txBox="1"/>
          <p:nvPr/>
        </p:nvSpPr>
        <p:spPr>
          <a:xfrm>
            <a:off x="1597084" y="4094055"/>
            <a:ext cx="1605281" cy="86469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lvl="0" indent="0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None/>
              <a:defRPr sz="1200"/>
            </a:lvl1pPr>
            <a:lvl2pPr marL="180000" lvl="1" indent="-180000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sz="1200"/>
            </a:lvl2pPr>
            <a:lvl3pPr marL="360000" lvl="2" indent="-180000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/>
            </a:lvl3pPr>
            <a:lvl4pPr marL="540000" lvl="3" indent="-180000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/>
            </a:lvl4pPr>
            <a:lvl5pPr marL="0" lvl="4" indent="0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None/>
              <a:defRPr sz="1500"/>
            </a:lvl5pPr>
            <a:lvl6pPr marL="0" lvl="5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1200" b="1"/>
            </a:lvl6pPr>
            <a:lvl7pPr marL="180000" lvl="6" indent="-180000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chemeClr val="accent4"/>
              </a:buClr>
              <a:buFont typeface="+mj-lt"/>
              <a:buAutoNum type="arabicPeriod"/>
              <a:defRPr sz="1200"/>
            </a:lvl7pPr>
            <a:lvl8pPr marL="25717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8pPr>
            <a:lvl9pPr marL="29146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9pPr>
          </a:lstStyle>
          <a:p>
            <a:pPr lvl="5"/>
            <a:r>
              <a:rPr lang="pl-PL" sz="1600" dirty="0"/>
              <a:t>Target</a:t>
            </a:r>
            <a:endParaRPr lang="de-DE" sz="1600" dirty="0"/>
          </a:p>
        </p:txBody>
      </p:sp>
      <p:pic>
        <p:nvPicPr>
          <p:cNvPr id="16" name="Grafik 30">
            <a:extLst>
              <a:ext uri="{FF2B5EF4-FFF2-40B4-BE49-F238E27FC236}">
                <a16:creationId xmlns:a16="http://schemas.microsoft.com/office/drawing/2014/main" id="{6AFB18CE-D74E-7F0E-1A7B-FFD20E622F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7809" y="4234668"/>
            <a:ext cx="583473" cy="583473"/>
          </a:xfrm>
          <a:prstGeom prst="rect">
            <a:avLst/>
          </a:prstGeom>
        </p:spPr>
      </p:pic>
      <p:sp>
        <p:nvSpPr>
          <p:cNvPr id="17" name="TextBox 10">
            <a:extLst>
              <a:ext uri="{FF2B5EF4-FFF2-40B4-BE49-F238E27FC236}">
                <a16:creationId xmlns:a16="http://schemas.microsoft.com/office/drawing/2014/main" id="{27299FA5-1177-2C30-6B5D-AB853EE2ABC8}"/>
              </a:ext>
            </a:extLst>
          </p:cNvPr>
          <p:cNvSpPr txBox="1"/>
          <p:nvPr/>
        </p:nvSpPr>
        <p:spPr>
          <a:xfrm>
            <a:off x="3761315" y="4096277"/>
            <a:ext cx="7968000" cy="86469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lvl="0" indent="0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None/>
              <a:defRPr sz="1200"/>
            </a:lvl1pPr>
            <a:lvl2pPr marL="180000" lvl="1" indent="-180000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sz="1200"/>
            </a:lvl2pPr>
            <a:lvl3pPr marL="360000" lvl="2" indent="-180000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/>
            </a:lvl3pPr>
            <a:lvl4pPr marL="540000" lvl="3" indent="-180000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/>
            </a:lvl4pPr>
            <a:lvl5pPr marL="0" lvl="4" indent="0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None/>
              <a:defRPr sz="1500"/>
            </a:lvl5pPr>
            <a:lvl6pPr marL="0" lvl="5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1200" b="1"/>
            </a:lvl6pPr>
            <a:lvl7pPr marL="180000" lvl="6" indent="-180000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chemeClr val="accent4"/>
              </a:buClr>
              <a:buFont typeface="+mj-lt"/>
              <a:buAutoNum type="arabicPeriod"/>
              <a:defRPr sz="1200"/>
            </a:lvl7pPr>
            <a:lvl8pPr marL="25717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8pPr>
            <a:lvl9pPr marL="29146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9pPr>
          </a:lstStyle>
          <a:p>
            <a:r>
              <a:rPr lang="pl-PL" sz="1600" dirty="0"/>
              <a:t>Nowi Klienci </a:t>
            </a:r>
            <a:r>
              <a:rPr lang="pl-PL" sz="1600" b="1" dirty="0"/>
              <a:t>nie posiadający integracji </a:t>
            </a:r>
            <a:r>
              <a:rPr lang="pl-PL" sz="1600" dirty="0"/>
              <a:t>z mapą z DHL </a:t>
            </a:r>
          </a:p>
          <a:p>
            <a:r>
              <a:rPr lang="pl-PL" sz="1600" dirty="0"/>
              <a:t>Obecni Klienci – </a:t>
            </a:r>
            <a:r>
              <a:rPr lang="pl-PL" sz="1600" b="1" dirty="0"/>
              <a:t>reaktywnie</a:t>
            </a:r>
            <a:r>
              <a:rPr lang="pl-PL" sz="1600" dirty="0"/>
              <a:t> jeśli chcieliby zmienić sposób integracji</a:t>
            </a:r>
            <a:endParaRPr lang="de-DE" sz="1600" b="1" dirty="0"/>
          </a:p>
        </p:txBody>
      </p:sp>
      <p:sp>
        <p:nvSpPr>
          <p:cNvPr id="18" name="TextBox 15">
            <a:extLst>
              <a:ext uri="{FF2B5EF4-FFF2-40B4-BE49-F238E27FC236}">
                <a16:creationId xmlns:a16="http://schemas.microsoft.com/office/drawing/2014/main" id="{F9232D5D-F9FC-6DC7-C1A8-F1CA5181861B}"/>
              </a:ext>
            </a:extLst>
          </p:cNvPr>
          <p:cNvSpPr txBox="1"/>
          <p:nvPr/>
        </p:nvSpPr>
        <p:spPr>
          <a:xfrm>
            <a:off x="1597084" y="5007314"/>
            <a:ext cx="1605281" cy="86469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lvl="0" indent="0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None/>
              <a:defRPr sz="1200"/>
            </a:lvl1pPr>
            <a:lvl2pPr marL="180000" lvl="1" indent="-180000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sz="1200"/>
            </a:lvl2pPr>
            <a:lvl3pPr marL="360000" lvl="2" indent="-180000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/>
            </a:lvl3pPr>
            <a:lvl4pPr marL="540000" lvl="3" indent="-180000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/>
            </a:lvl4pPr>
            <a:lvl5pPr marL="0" lvl="4" indent="0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None/>
              <a:defRPr sz="1500"/>
            </a:lvl5pPr>
            <a:lvl6pPr marL="0" lvl="5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1200" b="1"/>
            </a:lvl6pPr>
            <a:lvl7pPr marL="180000" lvl="6" indent="-180000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chemeClr val="accent4"/>
              </a:buClr>
              <a:buFont typeface="+mj-lt"/>
              <a:buAutoNum type="arabicPeriod"/>
              <a:defRPr sz="1200"/>
            </a:lvl7pPr>
            <a:lvl8pPr marL="25717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8pPr>
            <a:lvl9pPr marL="29146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9pPr>
          </a:lstStyle>
          <a:p>
            <a:pPr lvl="5"/>
            <a:r>
              <a:rPr lang="pl-PL" sz="1600" dirty="0"/>
              <a:t>Dalsze kroki</a:t>
            </a:r>
            <a:endParaRPr lang="de-DE" sz="1600" dirty="0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5B6CF30F-F55C-86DC-F5CF-3EEE795FEAA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31999" y="6405310"/>
            <a:ext cx="10823376" cy="184665"/>
          </a:xfrm>
        </p:spPr>
        <p:txBody>
          <a:bodyPr/>
          <a:lstStyle/>
          <a:p>
            <a:pPr defTabSz="914377"/>
            <a:r>
              <a:rPr lang="pl-PL">
                <a:solidFill>
                  <a:prstClr val="black"/>
                </a:solidFill>
                <a:latin typeface="Delivery"/>
              </a:rPr>
              <a:t>DHL | Doręczenie do najbliższego punktu | Lipiec 2024</a:t>
            </a:r>
            <a:endParaRPr lang="en-US" dirty="0">
              <a:solidFill>
                <a:prstClr val="black"/>
              </a:solidFill>
              <a:latin typeface="Delivery"/>
            </a:endParaRPr>
          </a:p>
        </p:txBody>
      </p:sp>
    </p:spTree>
    <p:extLst>
      <p:ext uri="{BB962C8B-B14F-4D97-AF65-F5344CB8AC3E}">
        <p14:creationId xmlns:p14="http://schemas.microsoft.com/office/powerpoint/2010/main" val="6449781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1">
            <a:extLst>
              <a:ext uri="{FF2B5EF4-FFF2-40B4-BE49-F238E27FC236}">
                <a16:creationId xmlns:a16="http://schemas.microsoft.com/office/drawing/2014/main" id="{D0C307CC-AC2B-40FF-AA0E-913EE918A5AF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" r="548"/>
          <a:stretch/>
        </p:blipFill>
        <p:spPr/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1214013-F36A-42DE-962B-BBB1715E4B4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defTabSz="914377"/>
            <a:r>
              <a:rPr lang="pl-PL">
                <a:solidFill>
                  <a:prstClr val="black"/>
                </a:solidFill>
                <a:latin typeface="Delivery"/>
              </a:rPr>
              <a:t>DHL | Doręczenie do najbliższego punktu | Lipiec 2024</a:t>
            </a:r>
            <a:endParaRPr lang="en-US" dirty="0">
              <a:solidFill>
                <a:prstClr val="black"/>
              </a:solidFill>
              <a:latin typeface="Delivery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B9A7AD-2F49-445C-A474-352443C55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pl-PL" dirty="0"/>
            </a:br>
            <a:r>
              <a:rPr lang="pl-PL" dirty="0"/>
              <a:t>ODBIÓR W AUTOMACIE LUB W PUNKCIE</a:t>
            </a:r>
            <a:br>
              <a:rPr lang="pl-PL" dirty="0"/>
            </a:br>
            <a:r>
              <a:rPr lang="pl-PL" dirty="0"/>
              <a:t>BEZ INTEGRACJI MAPY!</a:t>
            </a:r>
            <a:endParaRPr lang="en-US" b="0" dirty="0"/>
          </a:p>
        </p:txBody>
      </p:sp>
      <p:sp>
        <p:nvSpPr>
          <p:cNvPr id="8" name="TextBox 34">
            <a:extLst>
              <a:ext uri="{FF2B5EF4-FFF2-40B4-BE49-F238E27FC236}">
                <a16:creationId xmlns:a16="http://schemas.microsoft.com/office/drawing/2014/main" id="{907AE6A8-F175-B9AA-FC4C-1744DD105BD7}"/>
              </a:ext>
            </a:extLst>
          </p:cNvPr>
          <p:cNvSpPr txBox="1"/>
          <p:nvPr/>
        </p:nvSpPr>
        <p:spPr>
          <a:xfrm>
            <a:off x="855874" y="1946198"/>
            <a:ext cx="1934396" cy="2064000"/>
          </a:xfrm>
          <a:prstGeom prst="rect">
            <a:avLst/>
          </a:prstGeom>
        </p:spPr>
        <p:txBody>
          <a:bodyPr vert="horz" lIns="216000" tIns="144000" rIns="216000" bIns="144000" rtlCol="0">
            <a:noAutofit/>
          </a:bodyPr>
          <a:lstStyle>
            <a:lvl1pPr lvl="0" indent="0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None/>
              <a:defRPr sz="1200"/>
            </a:lvl1pPr>
            <a:lvl2pPr marL="180000" lvl="1" indent="-180000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sz="1200"/>
            </a:lvl2pPr>
            <a:lvl3pPr marL="360000" lvl="2" indent="-180000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/>
            </a:lvl3pPr>
            <a:lvl4pPr marL="540000" lvl="3" indent="-180000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/>
            </a:lvl4pPr>
            <a:lvl5pPr marL="0" lvl="4" indent="0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None/>
              <a:defRPr sz="1500"/>
            </a:lvl5pPr>
            <a:lvl6pPr marL="0" lvl="5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1200" b="1"/>
            </a:lvl6pPr>
            <a:lvl7pPr marL="180000" lvl="6" indent="-180000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chemeClr val="accent4"/>
              </a:buClr>
              <a:buFont typeface="+mj-lt"/>
              <a:buAutoNum type="arabicPeriod"/>
              <a:defRPr sz="1200"/>
            </a:lvl7pPr>
            <a:lvl8pPr marL="25717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8pPr>
            <a:lvl9pPr marL="29146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9pPr>
          </a:lstStyle>
          <a:p>
            <a:pPr lvl="5"/>
            <a:r>
              <a:rPr lang="pl-PL" sz="1600" dirty="0">
                <a:solidFill>
                  <a:srgbClr val="D40511"/>
                </a:solidFill>
              </a:rPr>
              <a:t>1. </a:t>
            </a:r>
            <a:r>
              <a:rPr lang="pl-PL" sz="1600" dirty="0"/>
              <a:t>KUPUJĄCY</a:t>
            </a:r>
          </a:p>
          <a:p>
            <a:r>
              <a:rPr lang="pl-PL" sz="1600" dirty="0"/>
              <a:t>ceni wygodę i bardzo lubi mieć wybór!</a:t>
            </a:r>
          </a:p>
        </p:txBody>
      </p:sp>
      <p:sp>
        <p:nvSpPr>
          <p:cNvPr id="9" name="TextBox 35">
            <a:extLst>
              <a:ext uri="{FF2B5EF4-FFF2-40B4-BE49-F238E27FC236}">
                <a16:creationId xmlns:a16="http://schemas.microsoft.com/office/drawing/2014/main" id="{12DE618D-6177-FDF3-1935-B531C6E9B758}"/>
              </a:ext>
            </a:extLst>
          </p:cNvPr>
          <p:cNvSpPr txBox="1"/>
          <p:nvPr/>
        </p:nvSpPr>
        <p:spPr>
          <a:xfrm>
            <a:off x="1015592" y="4213436"/>
            <a:ext cx="3077895" cy="2064000"/>
          </a:xfrm>
          <a:prstGeom prst="rect">
            <a:avLst/>
          </a:prstGeom>
        </p:spPr>
        <p:txBody>
          <a:bodyPr vert="horz" lIns="216000" tIns="144000" rIns="216000" bIns="144000" rtlCol="0">
            <a:noAutofit/>
          </a:bodyPr>
          <a:lstStyle>
            <a:lvl1pPr lvl="0" indent="0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None/>
              <a:defRPr sz="1200"/>
            </a:lvl1pPr>
            <a:lvl2pPr marL="180000" lvl="1" indent="-180000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sz="1200"/>
            </a:lvl2pPr>
            <a:lvl3pPr marL="360000" lvl="2" indent="-180000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/>
            </a:lvl3pPr>
            <a:lvl4pPr marL="540000" lvl="3" indent="-180000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/>
            </a:lvl4pPr>
            <a:lvl5pPr marL="0" lvl="4" indent="0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None/>
              <a:defRPr sz="1500"/>
            </a:lvl5pPr>
            <a:lvl6pPr marL="0" lvl="5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1200" b="1"/>
            </a:lvl6pPr>
            <a:lvl7pPr marL="180000" lvl="6" indent="-180000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chemeClr val="accent4"/>
              </a:buClr>
              <a:buFont typeface="+mj-lt"/>
              <a:buAutoNum type="arabicPeriod"/>
              <a:defRPr sz="1200"/>
            </a:lvl7pPr>
            <a:lvl8pPr marL="25717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8pPr>
            <a:lvl9pPr marL="29146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9pPr>
          </a:lstStyle>
          <a:p>
            <a:pPr lvl="5"/>
            <a:r>
              <a:rPr lang="pl-PL" sz="1600" dirty="0">
                <a:solidFill>
                  <a:srgbClr val="D40511"/>
                </a:solidFill>
              </a:rPr>
              <a:t>2. </a:t>
            </a:r>
            <a:r>
              <a:rPr lang="pl-PL" sz="1600" dirty="0"/>
              <a:t>E-SKLEP</a:t>
            </a:r>
            <a:endParaRPr lang="de-DE" sz="1600" dirty="0"/>
          </a:p>
          <a:p>
            <a:r>
              <a:rPr lang="pl-PL" sz="1600" dirty="0"/>
              <a:t>ma możliwość prezentacji w koszyku różnych form dostawy, np.</a:t>
            </a:r>
          </a:p>
          <a:p>
            <a:r>
              <a:rPr lang="pl-PL" sz="1600" dirty="0"/>
              <a:t>1. dostawę do drzwi</a:t>
            </a:r>
          </a:p>
          <a:p>
            <a:r>
              <a:rPr lang="pl-PL" sz="1600" dirty="0"/>
              <a:t>2. dostawę </a:t>
            </a:r>
            <a:r>
              <a:rPr lang="pl-PL" sz="1600" b="1" dirty="0"/>
              <a:t>DHL Blisko Ciebie</a:t>
            </a:r>
          </a:p>
        </p:txBody>
      </p:sp>
      <p:grpSp>
        <p:nvGrpSpPr>
          <p:cNvPr id="10" name="Group 6">
            <a:extLst>
              <a:ext uri="{FF2B5EF4-FFF2-40B4-BE49-F238E27FC236}">
                <a16:creationId xmlns:a16="http://schemas.microsoft.com/office/drawing/2014/main" id="{A8089F8E-9677-12D0-81CD-918DC5036368}"/>
              </a:ext>
            </a:extLst>
          </p:cNvPr>
          <p:cNvGrpSpPr/>
          <p:nvPr/>
        </p:nvGrpSpPr>
        <p:grpSpPr>
          <a:xfrm>
            <a:off x="610595" y="4121088"/>
            <a:ext cx="504000" cy="1147604"/>
            <a:chOff x="1076789" y="3051406"/>
            <a:chExt cx="381672" cy="860703"/>
          </a:xfrm>
        </p:grpSpPr>
        <p:cxnSp>
          <p:nvCxnSpPr>
            <p:cNvPr id="11" name="Straight Connector 45">
              <a:extLst>
                <a:ext uri="{FF2B5EF4-FFF2-40B4-BE49-F238E27FC236}">
                  <a16:creationId xmlns:a16="http://schemas.microsoft.com/office/drawing/2014/main" id="{EA6BAD99-70C6-1A98-0D69-B58C1A7396D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76789" y="3051406"/>
              <a:ext cx="151" cy="860703"/>
            </a:xfrm>
            <a:prstGeom prst="line">
              <a:avLst/>
            </a:prstGeom>
            <a:ln w="158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46">
              <a:extLst>
                <a:ext uri="{FF2B5EF4-FFF2-40B4-BE49-F238E27FC236}">
                  <a16:creationId xmlns:a16="http://schemas.microsoft.com/office/drawing/2014/main" id="{48ABD71D-7DC5-B122-21E2-145EF4D0E969}"/>
                </a:ext>
              </a:extLst>
            </p:cNvPr>
            <p:cNvCxnSpPr>
              <a:cxnSpLocks/>
            </p:cNvCxnSpPr>
            <p:nvPr/>
          </p:nvCxnSpPr>
          <p:spPr>
            <a:xfrm>
              <a:off x="1076789" y="3912109"/>
              <a:ext cx="381672" cy="0"/>
            </a:xfrm>
            <a:prstGeom prst="line">
              <a:avLst/>
            </a:prstGeom>
            <a:ln w="15875">
              <a:solidFill>
                <a:schemeClr val="tx1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4">
            <a:extLst>
              <a:ext uri="{FF2B5EF4-FFF2-40B4-BE49-F238E27FC236}">
                <a16:creationId xmlns:a16="http://schemas.microsoft.com/office/drawing/2014/main" id="{F6B05848-5625-9EBE-D1BA-63968E66AE81}"/>
              </a:ext>
            </a:extLst>
          </p:cNvPr>
          <p:cNvGrpSpPr/>
          <p:nvPr/>
        </p:nvGrpSpPr>
        <p:grpSpPr>
          <a:xfrm>
            <a:off x="401606" y="2464760"/>
            <a:ext cx="504000" cy="1143565"/>
            <a:chOff x="324001" y="1932822"/>
            <a:chExt cx="479124" cy="857674"/>
          </a:xfrm>
        </p:grpSpPr>
        <p:cxnSp>
          <p:nvCxnSpPr>
            <p:cNvPr id="15" name="Straight Connector 60">
              <a:extLst>
                <a:ext uri="{FF2B5EF4-FFF2-40B4-BE49-F238E27FC236}">
                  <a16:creationId xmlns:a16="http://schemas.microsoft.com/office/drawing/2014/main" id="{9D92BA05-A21D-2E4F-4715-745D2FF6F45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4001" y="1932822"/>
              <a:ext cx="151" cy="857674"/>
            </a:xfrm>
            <a:prstGeom prst="line">
              <a:avLst/>
            </a:prstGeom>
            <a:ln w="15875">
              <a:solidFill>
                <a:schemeClr val="tx1"/>
              </a:solidFill>
              <a:prstDash val="sysDot"/>
              <a:head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61">
              <a:extLst>
                <a:ext uri="{FF2B5EF4-FFF2-40B4-BE49-F238E27FC236}">
                  <a16:creationId xmlns:a16="http://schemas.microsoft.com/office/drawing/2014/main" id="{FAE49A80-5746-B6C9-0872-0913B2922A11}"/>
                </a:ext>
              </a:extLst>
            </p:cNvPr>
            <p:cNvCxnSpPr>
              <a:cxnSpLocks/>
            </p:cNvCxnSpPr>
            <p:nvPr/>
          </p:nvCxnSpPr>
          <p:spPr>
            <a:xfrm>
              <a:off x="324001" y="1932822"/>
              <a:ext cx="479124" cy="0"/>
            </a:xfrm>
            <a:prstGeom prst="line">
              <a:avLst/>
            </a:prstGeom>
            <a:ln w="15875">
              <a:solidFill>
                <a:schemeClr val="tx1"/>
              </a:solidFill>
              <a:prstDash val="sysDot"/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" name="Straight Connector 19">
            <a:extLst>
              <a:ext uri="{FF2B5EF4-FFF2-40B4-BE49-F238E27FC236}">
                <a16:creationId xmlns:a16="http://schemas.microsoft.com/office/drawing/2014/main" id="{9E43C8A2-87B6-890D-EE06-CAA97DCE27F5}"/>
              </a:ext>
            </a:extLst>
          </p:cNvPr>
          <p:cNvCxnSpPr/>
          <p:nvPr/>
        </p:nvCxnSpPr>
        <p:spPr>
          <a:xfrm>
            <a:off x="481565" y="3888321"/>
            <a:ext cx="900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22">
            <a:extLst>
              <a:ext uri="{FF2B5EF4-FFF2-40B4-BE49-F238E27FC236}">
                <a16:creationId xmlns:a16="http://schemas.microsoft.com/office/drawing/2014/main" id="{CF1F75DF-BDF3-3A2C-91CA-1641A2F82A4C}"/>
              </a:ext>
            </a:extLst>
          </p:cNvPr>
          <p:cNvCxnSpPr/>
          <p:nvPr/>
        </p:nvCxnSpPr>
        <p:spPr>
          <a:xfrm>
            <a:off x="1715614" y="3888321"/>
            <a:ext cx="900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39">
            <a:extLst>
              <a:ext uri="{FF2B5EF4-FFF2-40B4-BE49-F238E27FC236}">
                <a16:creationId xmlns:a16="http://schemas.microsoft.com/office/drawing/2014/main" id="{0346A5DA-CF61-3AC9-6D7F-C37779648796}"/>
              </a:ext>
            </a:extLst>
          </p:cNvPr>
          <p:cNvSpPr txBox="1"/>
          <p:nvPr/>
        </p:nvSpPr>
        <p:spPr>
          <a:xfrm>
            <a:off x="5321910" y="3480450"/>
            <a:ext cx="3866477" cy="3109523"/>
          </a:xfrm>
          <a:prstGeom prst="rect">
            <a:avLst/>
          </a:prstGeom>
          <a:gradFill flip="none" rotWithShape="1">
            <a:gsLst>
              <a:gs pos="79000">
                <a:srgbClr val="FFDE59"/>
              </a:gs>
              <a:gs pos="30000">
                <a:schemeClr val="accent3">
                  <a:lumMod val="100000"/>
                </a:schemeClr>
              </a:gs>
              <a:gs pos="100000">
                <a:srgbClr val="FFF0B2"/>
              </a:gs>
            </a:gsLst>
            <a:lin ang="16740000" scaled="0"/>
            <a:tileRect/>
          </a:gradFill>
        </p:spPr>
        <p:txBody>
          <a:bodyPr vert="horz" lIns="216000" tIns="144000" rIns="216000" bIns="144000" rtlCol="0">
            <a:noAutofit/>
          </a:bodyPr>
          <a:lstStyle>
            <a:lvl1pPr lvl="0" indent="0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None/>
              <a:defRPr sz="1200"/>
            </a:lvl1pPr>
            <a:lvl2pPr marL="180000" lvl="1" indent="-180000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sz="1200"/>
            </a:lvl2pPr>
            <a:lvl3pPr marL="360000" lvl="2" indent="-180000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/>
            </a:lvl3pPr>
            <a:lvl4pPr marL="540000" lvl="3" indent="-180000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/>
            </a:lvl4pPr>
            <a:lvl5pPr marL="0" lvl="4" indent="0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None/>
              <a:defRPr sz="1500"/>
            </a:lvl5pPr>
            <a:lvl6pPr marL="0" lvl="5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1200" b="1"/>
            </a:lvl6pPr>
            <a:lvl7pPr marL="180000" lvl="6" indent="-180000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chemeClr val="accent4"/>
              </a:buClr>
              <a:buFont typeface="+mj-lt"/>
              <a:buAutoNum type="arabicPeriod"/>
              <a:defRPr sz="1200"/>
            </a:lvl7pPr>
            <a:lvl8pPr marL="25717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8pPr>
            <a:lvl9pPr marL="29146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9pPr>
          </a:lstStyle>
          <a:p>
            <a:pPr lvl="5"/>
            <a:r>
              <a:rPr lang="pl-PL" sz="1600" dirty="0">
                <a:solidFill>
                  <a:srgbClr val="D40511"/>
                </a:solidFill>
              </a:rPr>
              <a:t>4. </a:t>
            </a:r>
            <a:r>
              <a:rPr lang="pl-PL" sz="1600" dirty="0"/>
              <a:t>DHL</a:t>
            </a:r>
            <a:endParaRPr lang="de-DE" sz="1600" dirty="0"/>
          </a:p>
          <a:p>
            <a:r>
              <a:rPr lang="pl-PL" sz="1600" dirty="0"/>
              <a:t>na podstawie współrzędnych adresu konsumenta </a:t>
            </a:r>
            <a:r>
              <a:rPr lang="pl-PL" sz="1600" b="1" dirty="0"/>
              <a:t>wskazuje optymalny punkt dostawy </a:t>
            </a:r>
            <a:r>
              <a:rPr lang="pl-PL" sz="1600" dirty="0"/>
              <a:t>(automat DHL BOX lub punkt POP) - gdy nie będzie ich w pobliżu dręczy paczkę pod wskazany adres</a:t>
            </a:r>
          </a:p>
          <a:p>
            <a:pPr marL="285750" indent="-285750">
              <a:buClr>
                <a:srgbClr val="D40511"/>
              </a:buClr>
              <a:buFont typeface="Wingdings" panose="05000000000000000000" pitchFamily="2" charset="2"/>
              <a:buChar char="§"/>
            </a:pPr>
            <a:r>
              <a:rPr lang="pl-PL" sz="1600" dirty="0"/>
              <a:t>e-sklep nie musi integrować mapy</a:t>
            </a:r>
          </a:p>
          <a:p>
            <a:pPr marL="285750" indent="-285750">
              <a:buClr>
                <a:srgbClr val="D40511"/>
              </a:buClr>
              <a:buFont typeface="Wingdings" panose="05000000000000000000" pitchFamily="2" charset="2"/>
              <a:buChar char="§"/>
            </a:pPr>
            <a:r>
              <a:rPr lang="pl-PL" sz="1600" dirty="0"/>
              <a:t>kupujący nie traci czasu na wybór punktu</a:t>
            </a:r>
            <a:endParaRPr lang="pl-PL" sz="1600" b="1" dirty="0"/>
          </a:p>
          <a:p>
            <a:endParaRPr lang="pl-PL" sz="1600" dirty="0"/>
          </a:p>
          <a:p>
            <a:endParaRPr lang="de-DE" sz="1600" dirty="0"/>
          </a:p>
        </p:txBody>
      </p:sp>
      <p:cxnSp>
        <p:nvCxnSpPr>
          <p:cNvPr id="34" name="Straight Connector 30">
            <a:extLst>
              <a:ext uri="{FF2B5EF4-FFF2-40B4-BE49-F238E27FC236}">
                <a16:creationId xmlns:a16="http://schemas.microsoft.com/office/drawing/2014/main" id="{47A62458-AB5A-AEB5-6470-D513760AF1B7}"/>
              </a:ext>
            </a:extLst>
          </p:cNvPr>
          <p:cNvCxnSpPr/>
          <p:nvPr/>
        </p:nvCxnSpPr>
        <p:spPr>
          <a:xfrm>
            <a:off x="2975956" y="3888321"/>
            <a:ext cx="900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AFE40CB5-EC88-F39B-18C1-AF84AE1860E1}"/>
              </a:ext>
            </a:extLst>
          </p:cNvPr>
          <p:cNvSpPr txBox="1"/>
          <p:nvPr/>
        </p:nvSpPr>
        <p:spPr>
          <a:xfrm>
            <a:off x="3410011" y="1932213"/>
            <a:ext cx="2220225" cy="2064000"/>
          </a:xfrm>
          <a:prstGeom prst="rect">
            <a:avLst/>
          </a:prstGeom>
        </p:spPr>
        <p:txBody>
          <a:bodyPr vert="horz" lIns="216000" tIns="144000" rIns="216000" bIns="144000" rtlCol="0">
            <a:noAutofit/>
          </a:bodyPr>
          <a:lstStyle>
            <a:lvl1pPr lvl="0" indent="0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None/>
              <a:defRPr sz="1200"/>
            </a:lvl1pPr>
            <a:lvl2pPr marL="180000" lvl="1" indent="-180000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sz="1200"/>
            </a:lvl2pPr>
            <a:lvl3pPr marL="360000" lvl="2" indent="-180000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/>
            </a:lvl3pPr>
            <a:lvl4pPr marL="540000" lvl="3" indent="-180000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/>
            </a:lvl4pPr>
            <a:lvl5pPr marL="0" lvl="4" indent="0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None/>
              <a:defRPr sz="1500"/>
            </a:lvl5pPr>
            <a:lvl6pPr marL="0" lvl="5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1200" b="1"/>
            </a:lvl6pPr>
            <a:lvl7pPr marL="180000" lvl="6" indent="-180000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chemeClr val="accent4"/>
              </a:buClr>
              <a:buFont typeface="+mj-lt"/>
              <a:buAutoNum type="arabicPeriod"/>
              <a:defRPr sz="1200"/>
            </a:lvl7pPr>
            <a:lvl8pPr marL="25717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8pPr>
            <a:lvl9pPr marL="29146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9pPr>
          </a:lstStyle>
          <a:p>
            <a:pPr lvl="5"/>
            <a:r>
              <a:rPr lang="pl-PL" sz="1600" dirty="0">
                <a:solidFill>
                  <a:srgbClr val="D40511"/>
                </a:solidFill>
              </a:rPr>
              <a:t>3. </a:t>
            </a:r>
            <a:r>
              <a:rPr lang="pl-PL" sz="1600" dirty="0"/>
              <a:t>KUPUJĄCY</a:t>
            </a:r>
          </a:p>
          <a:p>
            <a:r>
              <a:rPr lang="pl-PL" sz="1600" dirty="0"/>
              <a:t>wybiera dostawę </a:t>
            </a:r>
            <a:r>
              <a:rPr lang="pl-PL" sz="1600" b="1" dirty="0"/>
              <a:t>DHL Blisko Ciebie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C3EA7CEB-D635-B149-CDC3-51B8CF387E33}"/>
              </a:ext>
            </a:extLst>
          </p:cNvPr>
          <p:cNvSpPr txBox="1"/>
          <p:nvPr/>
        </p:nvSpPr>
        <p:spPr>
          <a:xfrm>
            <a:off x="431999" y="1371333"/>
            <a:ext cx="4073322" cy="19824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110000"/>
              </a:lnSpc>
              <a:spcAft>
                <a:spcPts val="500"/>
              </a:spcAft>
            </a:pPr>
            <a:r>
              <a:rPr lang="pl-PL" sz="1600" dirty="0"/>
              <a:t>NOWE, SZYBKIE I WYGODNE ROZWIĄZANIE</a:t>
            </a:r>
            <a:endParaRPr lang="en-GB" sz="1600" dirty="0" err="1"/>
          </a:p>
        </p:txBody>
      </p:sp>
      <p:cxnSp>
        <p:nvCxnSpPr>
          <p:cNvPr id="20" name="Łącznik: łamany 19">
            <a:extLst>
              <a:ext uri="{FF2B5EF4-FFF2-40B4-BE49-F238E27FC236}">
                <a16:creationId xmlns:a16="http://schemas.microsoft.com/office/drawing/2014/main" id="{01508F69-85C4-FDCA-45CB-C444877DAAC1}"/>
              </a:ext>
            </a:extLst>
          </p:cNvPr>
          <p:cNvCxnSpPr>
            <a:cxnSpLocks/>
          </p:cNvCxnSpPr>
          <p:nvPr/>
        </p:nvCxnSpPr>
        <p:spPr>
          <a:xfrm rot="5400000">
            <a:off x="2502514" y="4386437"/>
            <a:ext cx="2988000" cy="216000"/>
          </a:xfrm>
          <a:prstGeom prst="bentConnector3">
            <a:avLst>
              <a:gd name="adj1" fmla="val 99786"/>
            </a:avLst>
          </a:prstGeom>
          <a:ln w="31750">
            <a:solidFill>
              <a:srgbClr val="FFCC00"/>
            </a:solidFill>
            <a:prstDash val="sysDot"/>
            <a:head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0">
            <a:extLst>
              <a:ext uri="{FF2B5EF4-FFF2-40B4-BE49-F238E27FC236}">
                <a16:creationId xmlns:a16="http://schemas.microsoft.com/office/drawing/2014/main" id="{54311DB1-7FFD-96DB-5B73-66F20A4F7F78}"/>
              </a:ext>
            </a:extLst>
          </p:cNvPr>
          <p:cNvCxnSpPr/>
          <p:nvPr/>
        </p:nvCxnSpPr>
        <p:spPr>
          <a:xfrm>
            <a:off x="4244722" y="3888321"/>
            <a:ext cx="900000" cy="0"/>
          </a:xfrm>
          <a:prstGeom prst="line">
            <a:avLst/>
          </a:prstGeom>
          <a:ln w="38100">
            <a:solidFill>
              <a:schemeClr val="tx1"/>
            </a:solidFill>
            <a:tailEnd type="arrow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Łącznik: łamany 43">
            <a:extLst>
              <a:ext uri="{FF2B5EF4-FFF2-40B4-BE49-F238E27FC236}">
                <a16:creationId xmlns:a16="http://schemas.microsoft.com/office/drawing/2014/main" id="{6020118C-C758-A17F-52D1-9DC826DECF47}"/>
              </a:ext>
            </a:extLst>
          </p:cNvPr>
          <p:cNvCxnSpPr>
            <a:cxnSpLocks/>
          </p:cNvCxnSpPr>
          <p:nvPr/>
        </p:nvCxnSpPr>
        <p:spPr>
          <a:xfrm rot="16200000" flipH="1">
            <a:off x="4946620" y="2484749"/>
            <a:ext cx="1144800" cy="640800"/>
          </a:xfrm>
          <a:prstGeom prst="bentConnector3">
            <a:avLst>
              <a:gd name="adj1" fmla="val 70"/>
            </a:avLst>
          </a:prstGeom>
          <a:ln w="31750">
            <a:solidFill>
              <a:srgbClr val="FFCC00"/>
            </a:solidFill>
            <a:prstDash val="sysDot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75543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B3192AF4-2ED2-AF6F-9199-7F1D76F09A78}"/>
              </a:ext>
            </a:extLst>
          </p:cNvPr>
          <p:cNvSpPr txBox="1"/>
          <p:nvPr/>
        </p:nvSpPr>
        <p:spPr>
          <a:xfrm>
            <a:off x="8476678" y="5265662"/>
            <a:ext cx="3312000" cy="1188000"/>
          </a:xfrm>
          <a:prstGeom prst="rect">
            <a:avLst/>
          </a:prstGeom>
          <a:solidFill>
            <a:srgbClr val="D40511"/>
          </a:solidFill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110000"/>
              </a:lnSpc>
              <a:spcAft>
                <a:spcPts val="500"/>
              </a:spcAft>
            </a:pPr>
            <a:endParaRPr lang="en-GB" sz="1200" dirty="0" err="1">
              <a:ln>
                <a:solidFill>
                  <a:srgbClr val="D40511"/>
                </a:solidFill>
              </a:ln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B6FB23-BFF1-4F14-9E78-7D16429C0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DORĘCZENIE DO NAJBLIŻSZEGO PUNKTU - JAK WYGLĄDA PROCES?</a:t>
            </a:r>
            <a:br>
              <a:rPr lang="pl-PL" dirty="0"/>
            </a:br>
            <a:endParaRPr lang="en-GB" dirty="0"/>
          </a:p>
        </p:txBody>
      </p:sp>
      <p:sp>
        <p:nvSpPr>
          <p:cNvPr id="19" name="Rectangle 9">
            <a:extLst>
              <a:ext uri="{FF2B5EF4-FFF2-40B4-BE49-F238E27FC236}">
                <a16:creationId xmlns:a16="http://schemas.microsoft.com/office/drawing/2014/main" id="{0F76C882-7673-4F79-9DDF-23CF5B97160E}"/>
              </a:ext>
            </a:extLst>
          </p:cNvPr>
          <p:cNvSpPr/>
          <p:nvPr/>
        </p:nvSpPr>
        <p:spPr>
          <a:xfrm>
            <a:off x="417021" y="1713079"/>
            <a:ext cx="3614782" cy="900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defTabSz="914377"/>
            <a:br>
              <a:rPr lang="pl-PL" sz="1200" b="1" dirty="0">
                <a:solidFill>
                  <a:srgbClr val="C00000"/>
                </a:solidFill>
                <a:latin typeface="Fira Sans Extra Condensed Medium"/>
                <a:sym typeface="Fira Sans Extra Condensed Medium"/>
              </a:rPr>
            </a:br>
            <a:br>
              <a:rPr lang="pl-PL" sz="1200" b="1" dirty="0">
                <a:solidFill>
                  <a:srgbClr val="C00000"/>
                </a:solidFill>
                <a:latin typeface="Fira Sans Extra Condensed Medium"/>
                <a:sym typeface="Fira Sans Extra Condensed Medium"/>
              </a:rPr>
            </a:br>
            <a:endParaRPr lang="pl-PL" sz="1200" b="1" dirty="0">
              <a:solidFill>
                <a:srgbClr val="C00000"/>
              </a:solidFill>
              <a:latin typeface="Fira Sans Extra Condensed Medium"/>
            </a:endParaRPr>
          </a:p>
          <a:p>
            <a:pPr defTabSz="914377"/>
            <a:endParaRPr lang="en-GB" sz="1200" b="1" dirty="0">
              <a:solidFill>
                <a:srgbClr val="C00000"/>
              </a:solidFill>
              <a:latin typeface="Fira Sans Extra Condensed Medium"/>
            </a:endParaRPr>
          </a:p>
        </p:txBody>
      </p:sp>
      <p:sp>
        <p:nvSpPr>
          <p:cNvPr id="38" name="Rectangle 9">
            <a:extLst>
              <a:ext uri="{FF2B5EF4-FFF2-40B4-BE49-F238E27FC236}">
                <a16:creationId xmlns:a16="http://schemas.microsoft.com/office/drawing/2014/main" id="{0F76C882-7673-4F79-9DDF-23CF5B97160E}"/>
              </a:ext>
            </a:extLst>
          </p:cNvPr>
          <p:cNvSpPr/>
          <p:nvPr/>
        </p:nvSpPr>
        <p:spPr>
          <a:xfrm>
            <a:off x="403322" y="2704440"/>
            <a:ext cx="3639444" cy="3096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defTabSz="914377"/>
            <a:endParaRPr lang="pl-PL" sz="1200" b="1" dirty="0">
              <a:solidFill>
                <a:srgbClr val="C00000"/>
              </a:solidFill>
              <a:latin typeface="Fira Sans Extra Condensed Medium"/>
            </a:endParaRPr>
          </a:p>
        </p:txBody>
      </p:sp>
      <p:sp>
        <p:nvSpPr>
          <p:cNvPr id="61" name="Textplatzhalter 4">
            <a:extLst>
              <a:ext uri="{FF2B5EF4-FFF2-40B4-BE49-F238E27FC236}">
                <a16:creationId xmlns:a16="http://schemas.microsoft.com/office/drawing/2014/main" id="{75DADFD6-1CC7-412B-AD75-C549DBA0E08A}"/>
              </a:ext>
            </a:extLst>
          </p:cNvPr>
          <p:cNvSpPr txBox="1">
            <a:spLocks/>
          </p:cNvSpPr>
          <p:nvPr/>
        </p:nvSpPr>
        <p:spPr bwMode="gray">
          <a:xfrm>
            <a:off x="470253" y="1131622"/>
            <a:ext cx="2750471" cy="432000"/>
          </a:xfrm>
          <a:prstGeom prst="rect">
            <a:avLst/>
          </a:prstGeom>
        </p:spPr>
        <p:txBody>
          <a:bodyPr lIns="0" tIns="36000" rIns="0" bIns="0" anchor="b" anchorCtr="0"/>
          <a:lstStyle/>
          <a:p>
            <a:pPr defTabSz="914377">
              <a:spcAft>
                <a:spcPts val="667"/>
              </a:spcAft>
              <a:defRPr/>
            </a:pPr>
            <a:r>
              <a:rPr lang="pl-PL" sz="1600" b="1" dirty="0">
                <a:solidFill>
                  <a:srgbClr val="D40511"/>
                </a:solidFill>
                <a:latin typeface="Delivery" panose="020F0503020204020204" pitchFamily="34" charset="0"/>
                <a:sym typeface="Delivery" panose="020F0503020204020204" pitchFamily="34" charset="0"/>
              </a:rPr>
              <a:t>IMPLEMENTACJA W SKLEPIE</a:t>
            </a:r>
            <a:endParaRPr lang="en-US" sz="1600" b="1" dirty="0">
              <a:solidFill>
                <a:srgbClr val="D40511"/>
              </a:solidFill>
              <a:latin typeface="Delivery" panose="020F0503020204020204" pitchFamily="34" charset="0"/>
              <a:sym typeface="Delivery" panose="020F0503020204020204" pitchFamily="34" charset="0"/>
            </a:endParaRPr>
          </a:p>
        </p:txBody>
      </p:sp>
      <p:cxnSp>
        <p:nvCxnSpPr>
          <p:cNvPr id="62" name="Gerade Verbindung 8">
            <a:extLst>
              <a:ext uri="{FF2B5EF4-FFF2-40B4-BE49-F238E27FC236}">
                <a16:creationId xmlns:a16="http://schemas.microsoft.com/office/drawing/2014/main" id="{6B859FDE-F077-4BBB-97C3-9C2DD69CCD51}"/>
              </a:ext>
            </a:extLst>
          </p:cNvPr>
          <p:cNvCxnSpPr/>
          <p:nvPr/>
        </p:nvCxnSpPr>
        <p:spPr bwMode="gray">
          <a:xfrm>
            <a:off x="431803" y="1646540"/>
            <a:ext cx="3600000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Gerade Verbindung 8">
            <a:extLst>
              <a:ext uri="{FF2B5EF4-FFF2-40B4-BE49-F238E27FC236}">
                <a16:creationId xmlns:a16="http://schemas.microsoft.com/office/drawing/2014/main" id="{5D2C9982-4234-41F5-85F8-5D7C4A3761D9}"/>
              </a:ext>
            </a:extLst>
          </p:cNvPr>
          <p:cNvCxnSpPr/>
          <p:nvPr/>
        </p:nvCxnSpPr>
        <p:spPr bwMode="gray">
          <a:xfrm>
            <a:off x="8171425" y="1646977"/>
            <a:ext cx="3600000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8">
            <a:extLst>
              <a:ext uri="{FF2B5EF4-FFF2-40B4-BE49-F238E27FC236}">
                <a16:creationId xmlns:a16="http://schemas.microsoft.com/office/drawing/2014/main" id="{7C6C282D-AB12-123B-4E1E-9A277560AE7F}"/>
              </a:ext>
            </a:extLst>
          </p:cNvPr>
          <p:cNvCxnSpPr/>
          <p:nvPr/>
        </p:nvCxnSpPr>
        <p:spPr bwMode="gray">
          <a:xfrm>
            <a:off x="4332732" y="1638743"/>
            <a:ext cx="3600000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Obraz 17" descr="Obraz zawierający Grafika, clipart, projekt graficzny, design&#10;&#10;Opis wygenerowany automatycznie">
            <a:extLst>
              <a:ext uri="{FF2B5EF4-FFF2-40B4-BE49-F238E27FC236}">
                <a16:creationId xmlns:a16="http://schemas.microsoft.com/office/drawing/2014/main" id="{F8C91C77-79A3-99EE-3A78-C72E8DF0F9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072" y="1245827"/>
            <a:ext cx="360000" cy="360000"/>
          </a:xfrm>
          <a:prstGeom prst="rect">
            <a:avLst/>
          </a:prstGeom>
        </p:spPr>
      </p:pic>
      <p:pic>
        <p:nvPicPr>
          <p:cNvPr id="23" name="Obraz 22" descr="Obraz zawierający Grafika, symbol, czerwony, zrzut ekranu&#10;&#10;Opis wygenerowany automatycznie">
            <a:extLst>
              <a:ext uri="{FF2B5EF4-FFF2-40B4-BE49-F238E27FC236}">
                <a16:creationId xmlns:a16="http://schemas.microsoft.com/office/drawing/2014/main" id="{D16D317F-2B83-E8C3-829D-F53E786A14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5028" y="1257130"/>
            <a:ext cx="360000" cy="360000"/>
          </a:xfrm>
          <a:prstGeom prst="rect">
            <a:avLst/>
          </a:prstGeom>
        </p:spPr>
      </p:pic>
      <p:pic>
        <p:nvPicPr>
          <p:cNvPr id="36" name="Obraz 35" descr="Obraz zawierający Grafika, symbol, logo, czerwony&#10;&#10;Opis wygenerowany automatycznie">
            <a:extLst>
              <a:ext uri="{FF2B5EF4-FFF2-40B4-BE49-F238E27FC236}">
                <a16:creationId xmlns:a16="http://schemas.microsoft.com/office/drawing/2014/main" id="{D14D79AB-D159-E6F9-A97C-01A047CFFE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9988" y="1184463"/>
            <a:ext cx="360000" cy="360000"/>
          </a:xfrm>
          <a:prstGeom prst="rect">
            <a:avLst/>
          </a:prstGeom>
        </p:spPr>
      </p:pic>
      <p:sp>
        <p:nvSpPr>
          <p:cNvPr id="97" name="Google Shape;1482;p42">
            <a:extLst>
              <a:ext uri="{FF2B5EF4-FFF2-40B4-BE49-F238E27FC236}">
                <a16:creationId xmlns:a16="http://schemas.microsoft.com/office/drawing/2014/main" id="{F1C0D2F5-0425-920D-68FC-5DE1C3FB15AD}"/>
              </a:ext>
            </a:extLst>
          </p:cNvPr>
          <p:cNvSpPr/>
          <p:nvPr/>
        </p:nvSpPr>
        <p:spPr>
          <a:xfrm>
            <a:off x="1953203" y="5708921"/>
            <a:ext cx="1873379" cy="43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914377"/>
            <a:r>
              <a:rPr lang="pl-PL" sz="1200" b="1" dirty="0">
                <a:solidFill>
                  <a:prstClr val="white"/>
                </a:solidFill>
                <a:latin typeface="Fira Sans Extra Condensed"/>
                <a:sym typeface="Fira Sans Extra Condensed"/>
              </a:rPr>
              <a:t>ŁATWA INTEGRACJA </a:t>
            </a:r>
          </a:p>
          <a:p>
            <a:pPr algn="ctr" defTabSz="914377"/>
            <a:r>
              <a:rPr lang="pl-PL" sz="1200" b="1" dirty="0">
                <a:solidFill>
                  <a:prstClr val="white"/>
                </a:solidFill>
                <a:latin typeface="Fira Sans Extra Condensed"/>
                <a:sym typeface="Fira Sans Extra Condensed"/>
              </a:rPr>
              <a:t>DLA  NADAWCY</a:t>
            </a:r>
            <a:endParaRPr sz="1200" dirty="0">
              <a:solidFill>
                <a:prstClr val="white"/>
              </a:solidFill>
              <a:latin typeface="Delivery"/>
            </a:endParaRPr>
          </a:p>
        </p:txBody>
      </p:sp>
      <p:sp>
        <p:nvSpPr>
          <p:cNvPr id="100" name="Google Shape;1479;p42">
            <a:extLst>
              <a:ext uri="{FF2B5EF4-FFF2-40B4-BE49-F238E27FC236}">
                <a16:creationId xmlns:a16="http://schemas.microsoft.com/office/drawing/2014/main" id="{C3C6D6AE-578C-6286-7CF8-A06A15669E20}"/>
              </a:ext>
            </a:extLst>
          </p:cNvPr>
          <p:cNvSpPr/>
          <p:nvPr/>
        </p:nvSpPr>
        <p:spPr>
          <a:xfrm rot="10800000">
            <a:off x="3100349" y="4594959"/>
            <a:ext cx="2685801" cy="1764000"/>
          </a:xfrm>
          <a:prstGeom prst="arc">
            <a:avLst>
              <a:gd name="adj1" fmla="val 10996821"/>
              <a:gd name="adj2" fmla="val 18161565"/>
            </a:avLst>
          </a:prstGeom>
          <a:ln>
            <a:solidFill>
              <a:schemeClr val="accent3"/>
            </a:solidFill>
            <a:prstDash val="dash"/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defTabSz="914377"/>
            <a:endParaRPr sz="1351">
              <a:solidFill>
                <a:prstClr val="black"/>
              </a:solidFill>
              <a:latin typeface="Delivery"/>
            </a:endParaRPr>
          </a:p>
        </p:txBody>
      </p:sp>
      <p:sp>
        <p:nvSpPr>
          <p:cNvPr id="101" name="Google Shape;1479;p42">
            <a:extLst>
              <a:ext uri="{FF2B5EF4-FFF2-40B4-BE49-F238E27FC236}">
                <a16:creationId xmlns:a16="http://schemas.microsoft.com/office/drawing/2014/main" id="{AE6FCC3D-A3ED-8D9A-3A33-C1C7F1402B23}"/>
              </a:ext>
            </a:extLst>
          </p:cNvPr>
          <p:cNvSpPr/>
          <p:nvPr/>
        </p:nvSpPr>
        <p:spPr>
          <a:xfrm rot="9619737">
            <a:off x="6596087" y="3586761"/>
            <a:ext cx="2844000" cy="1780800"/>
          </a:xfrm>
          <a:prstGeom prst="arc">
            <a:avLst>
              <a:gd name="adj1" fmla="val 10996821"/>
              <a:gd name="adj2" fmla="val 18161565"/>
            </a:avLst>
          </a:prstGeom>
          <a:ln>
            <a:solidFill>
              <a:schemeClr val="accent3"/>
            </a:solidFill>
            <a:prstDash val="dash"/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defTabSz="914377"/>
            <a:endParaRPr sz="1351">
              <a:solidFill>
                <a:prstClr val="black"/>
              </a:solidFill>
              <a:latin typeface="Delivery"/>
            </a:endParaRPr>
          </a:p>
        </p:txBody>
      </p:sp>
      <p:sp>
        <p:nvSpPr>
          <p:cNvPr id="116" name="Google Shape;1293;p37">
            <a:extLst>
              <a:ext uri="{FF2B5EF4-FFF2-40B4-BE49-F238E27FC236}">
                <a16:creationId xmlns:a16="http://schemas.microsoft.com/office/drawing/2014/main" id="{B780CC8D-88D4-4CC5-57C3-8B72A0406A05}"/>
              </a:ext>
            </a:extLst>
          </p:cNvPr>
          <p:cNvSpPr txBox="1"/>
          <p:nvPr/>
        </p:nvSpPr>
        <p:spPr>
          <a:xfrm>
            <a:off x="9186216" y="5377529"/>
            <a:ext cx="1800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914377"/>
            <a:r>
              <a:rPr lang="pl-PL" sz="1600" b="1" dirty="0">
                <a:solidFill>
                  <a:schemeClr val="bg1"/>
                </a:solidFill>
                <a:latin typeface="Delivery Arabic" panose="020F0503020204020204" pitchFamily="34" charset="-78"/>
                <a:ea typeface="Delivery Arabic" panose="020F0503020204020204" pitchFamily="34" charset="-78"/>
                <a:cs typeface="Delivery Arabic" panose="020F0503020204020204" pitchFamily="34" charset="-78"/>
                <a:sym typeface="Fira Sans Extra Condensed Medium"/>
              </a:rPr>
              <a:t>WAŻNE!</a:t>
            </a:r>
            <a:r>
              <a:rPr lang="pl-PL" sz="1400" b="1" dirty="0">
                <a:solidFill>
                  <a:schemeClr val="bg1"/>
                </a:solidFill>
                <a:latin typeface="Delivery Arabic" panose="020F0503020204020204" pitchFamily="34" charset="-78"/>
                <a:ea typeface="Delivery Arabic" panose="020F0503020204020204" pitchFamily="34" charset="-78"/>
                <a:cs typeface="Delivery Arabic" panose="020F0503020204020204" pitchFamily="34" charset="-78"/>
                <a:sym typeface="Fira Sans Extra Condensed Medium"/>
              </a:rPr>
              <a:t> </a:t>
            </a:r>
            <a:endParaRPr sz="1400" b="1" dirty="0">
              <a:solidFill>
                <a:schemeClr val="bg1"/>
              </a:solidFill>
              <a:latin typeface="Delivery Arabic" panose="020F0503020204020204" pitchFamily="34" charset="-78"/>
              <a:ea typeface="Delivery Arabic" panose="020F0503020204020204" pitchFamily="34" charset="-78"/>
              <a:cs typeface="Delivery Arabic" panose="020F0503020204020204" pitchFamily="34" charset="-78"/>
              <a:sym typeface="Fira Sans Extra Condensed Medium"/>
            </a:endParaRPr>
          </a:p>
        </p:txBody>
      </p:sp>
      <p:sp>
        <p:nvSpPr>
          <p:cNvPr id="118" name="pole tekstowe 117">
            <a:extLst>
              <a:ext uri="{FF2B5EF4-FFF2-40B4-BE49-F238E27FC236}">
                <a16:creationId xmlns:a16="http://schemas.microsoft.com/office/drawing/2014/main" id="{0D264CD2-DCEA-D008-78B8-337CF0320928}"/>
              </a:ext>
            </a:extLst>
          </p:cNvPr>
          <p:cNvSpPr txBox="1"/>
          <p:nvPr/>
        </p:nvSpPr>
        <p:spPr>
          <a:xfrm>
            <a:off x="8381158" y="5761723"/>
            <a:ext cx="3568542" cy="47267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 defTabSz="914354">
              <a:spcAft>
                <a:spcPts val="667"/>
              </a:spcAft>
              <a:buClr>
                <a:srgbClr val="D40511"/>
              </a:buClr>
              <a:defRPr/>
            </a:pPr>
            <a:r>
              <a:rPr lang="pl-PL" sz="1200" dirty="0">
                <a:solidFill>
                  <a:schemeClr val="bg1"/>
                </a:solidFill>
                <a:latin typeface="Delivery"/>
              </a:rPr>
              <a:t>Sprzedawca powinien </a:t>
            </a:r>
            <a:r>
              <a:rPr lang="pl-PL" sz="1200" b="1" dirty="0">
                <a:solidFill>
                  <a:schemeClr val="bg1"/>
                </a:solidFill>
                <a:latin typeface="Delivery"/>
              </a:rPr>
              <a:t>poprawnie </a:t>
            </a:r>
            <a:br>
              <a:rPr lang="pl-PL" sz="1200" b="1" dirty="0">
                <a:solidFill>
                  <a:schemeClr val="bg1"/>
                </a:solidFill>
                <a:latin typeface="Delivery"/>
              </a:rPr>
            </a:br>
            <a:r>
              <a:rPr lang="pl-PL" sz="1200" b="1" dirty="0">
                <a:solidFill>
                  <a:schemeClr val="bg1"/>
                </a:solidFill>
                <a:latin typeface="Delivery"/>
              </a:rPr>
              <a:t>zakomunikować </a:t>
            </a:r>
            <a:r>
              <a:rPr lang="pl-PL" sz="1200" dirty="0">
                <a:solidFill>
                  <a:schemeClr val="bg1"/>
                </a:solidFill>
                <a:latin typeface="Delivery"/>
              </a:rPr>
              <a:t>odbiorcy nowy typ dostawy </a:t>
            </a:r>
            <a:br>
              <a:rPr lang="pl-PL" sz="1200" dirty="0">
                <a:solidFill>
                  <a:schemeClr val="bg1"/>
                </a:solidFill>
                <a:latin typeface="Delivery"/>
              </a:rPr>
            </a:br>
            <a:r>
              <a:rPr lang="pl-PL" sz="1200" dirty="0">
                <a:solidFill>
                  <a:schemeClr val="bg1"/>
                </a:solidFill>
                <a:latin typeface="Delivery"/>
              </a:rPr>
              <a:t>do najbliższego punktu</a:t>
            </a:r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5798398F-F9EC-E16D-7A74-23A4C1EC59C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31999" y="6405310"/>
            <a:ext cx="10823376" cy="184665"/>
          </a:xfrm>
        </p:spPr>
        <p:txBody>
          <a:bodyPr/>
          <a:lstStyle/>
          <a:p>
            <a:pPr defTabSz="914377"/>
            <a:r>
              <a:rPr lang="pl-PL">
                <a:solidFill>
                  <a:prstClr val="black"/>
                </a:solidFill>
                <a:latin typeface="Delivery"/>
              </a:rPr>
              <a:t>DHL | Doręczenie do najbliższego punktu | Lipiec 2024</a:t>
            </a:r>
            <a:endParaRPr lang="en-US" dirty="0">
              <a:solidFill>
                <a:prstClr val="black"/>
              </a:solidFill>
              <a:latin typeface="Delivery"/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17A77A05-4CF9-565D-2C4C-2FE64ABD6B5D}"/>
              </a:ext>
            </a:extLst>
          </p:cNvPr>
          <p:cNvSpPr txBox="1"/>
          <p:nvPr/>
        </p:nvSpPr>
        <p:spPr>
          <a:xfrm>
            <a:off x="570139" y="1821997"/>
            <a:ext cx="3283528" cy="688056"/>
          </a:xfrm>
          <a:prstGeom prst="rect">
            <a:avLst/>
          </a:prstGeom>
          <a:noFill/>
        </p:spPr>
        <p:txBody>
          <a:bodyPr wrap="square" lIns="36000" tIns="36000" rIns="36000" bIns="36000" rtlCol="0">
            <a:noAutofit/>
          </a:bodyPr>
          <a:lstStyle/>
          <a:p>
            <a:pPr defTabSz="914377"/>
            <a:r>
              <a:rPr lang="pl-PL" sz="1400" b="1" dirty="0">
                <a:solidFill>
                  <a:srgbClr val="C00000"/>
                </a:solidFill>
                <a:latin typeface="Delivery Arabic" panose="020F0503020204020204" pitchFamily="34" charset="-78"/>
                <a:ea typeface="Delivery Arabic" panose="020F0503020204020204" pitchFamily="34" charset="-78"/>
                <a:cs typeface="Delivery Arabic" panose="020F0503020204020204" pitchFamily="34" charset="-78"/>
                <a:sym typeface="Fira Sans Extra Condensed Medium"/>
              </a:rPr>
              <a:t>ADRESOWANIE</a:t>
            </a:r>
            <a:endParaRPr lang="pl-PL" sz="1200" dirty="0">
              <a:solidFill>
                <a:prstClr val="black"/>
              </a:solidFill>
              <a:latin typeface="Delivery"/>
            </a:endParaRPr>
          </a:p>
          <a:p>
            <a:pPr marL="171450" indent="-171450" defTabSz="914377">
              <a:buClr>
                <a:srgbClr val="D40511"/>
              </a:buClr>
              <a:buFont typeface="Wingdings" panose="05000000000000000000" pitchFamily="2" charset="2"/>
              <a:buChar char="§"/>
            </a:pPr>
            <a:r>
              <a:rPr lang="pl-PL" sz="1200" dirty="0">
                <a:solidFill>
                  <a:prstClr val="black"/>
                </a:solidFill>
                <a:latin typeface="Delivery"/>
              </a:rPr>
              <a:t>Kupujący podaje tylko adres, numer telefonu i/lub adres e-mail</a:t>
            </a:r>
          </a:p>
          <a:p>
            <a:pPr algn="l">
              <a:lnSpc>
                <a:spcPct val="110000"/>
              </a:lnSpc>
              <a:spcAft>
                <a:spcPts val="500"/>
              </a:spcAft>
            </a:pPr>
            <a:endParaRPr lang="en-GB" sz="1200" dirty="0" err="1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7405E147-EB96-6475-14DC-28FDC38E0602}"/>
              </a:ext>
            </a:extLst>
          </p:cNvPr>
          <p:cNvSpPr txBox="1"/>
          <p:nvPr/>
        </p:nvSpPr>
        <p:spPr>
          <a:xfrm>
            <a:off x="557867" y="2810519"/>
            <a:ext cx="3283528" cy="3066013"/>
          </a:xfrm>
          <a:prstGeom prst="rect">
            <a:avLst/>
          </a:prstGeom>
          <a:noFill/>
        </p:spPr>
        <p:txBody>
          <a:bodyPr wrap="square" lIns="36000" tIns="36000" rIns="36000" bIns="36000" rtlCol="0">
            <a:noAutofit/>
          </a:bodyPr>
          <a:lstStyle/>
          <a:p>
            <a:pPr defTabSz="914377"/>
            <a:r>
              <a:rPr lang="pl-PL" sz="1400" b="1" dirty="0">
                <a:solidFill>
                  <a:srgbClr val="C00000"/>
                </a:solidFill>
                <a:latin typeface="Delivery Arabic" panose="020F0503020204020204" pitchFamily="34" charset="-78"/>
                <a:ea typeface="Delivery Arabic" panose="020F0503020204020204" pitchFamily="34" charset="-78"/>
                <a:cs typeface="Delivery Arabic" panose="020F0503020204020204" pitchFamily="34" charset="-78"/>
                <a:sym typeface="Fira Sans Extra Condensed Medium"/>
              </a:rPr>
              <a:t>DANE &amp; ETYKIETA</a:t>
            </a:r>
          </a:p>
          <a:p>
            <a:pPr>
              <a:lnSpc>
                <a:spcPct val="110000"/>
              </a:lnSpc>
              <a:spcAft>
                <a:spcPts val="500"/>
              </a:spcAft>
            </a:pPr>
            <a:r>
              <a:rPr lang="pl-PL" sz="1200" dirty="0"/>
              <a:t>1. Na podstawie współrzędnych adresu Odbiorcy DHL wybiera najbliższy DHL BOX lub POP i wysyła go do swoich systemów </a:t>
            </a:r>
            <a:br>
              <a:rPr lang="pl-PL" sz="1200" dirty="0"/>
            </a:br>
            <a:endParaRPr lang="pl-PL" sz="1200" dirty="0"/>
          </a:p>
          <a:p>
            <a:pPr marL="171450" indent="-171450" algn="l">
              <a:lnSpc>
                <a:spcPct val="110000"/>
              </a:lnSpc>
              <a:spcAft>
                <a:spcPts val="500"/>
              </a:spcAft>
              <a:buClr>
                <a:srgbClr val="D40511"/>
              </a:buClr>
              <a:buFont typeface="Wingdings" panose="05000000000000000000" pitchFamily="2" charset="2"/>
              <a:buChar char="§"/>
            </a:pPr>
            <a:r>
              <a:rPr lang="pl-PL" sz="1200" dirty="0"/>
              <a:t>250 m duże miasta</a:t>
            </a:r>
          </a:p>
          <a:p>
            <a:pPr marL="171450" indent="-171450" algn="l">
              <a:lnSpc>
                <a:spcPct val="110000"/>
              </a:lnSpc>
              <a:spcAft>
                <a:spcPts val="500"/>
              </a:spcAft>
              <a:buClr>
                <a:srgbClr val="D40511"/>
              </a:buClr>
              <a:buFont typeface="Wingdings" panose="05000000000000000000" pitchFamily="2" charset="2"/>
              <a:buChar char="§"/>
            </a:pPr>
            <a:r>
              <a:rPr lang="pl-PL" sz="1200" dirty="0"/>
              <a:t>6000 m  mniejsze miasta i wsie</a:t>
            </a:r>
          </a:p>
          <a:p>
            <a:pPr algn="l">
              <a:lnSpc>
                <a:spcPct val="110000"/>
              </a:lnSpc>
              <a:spcAft>
                <a:spcPts val="500"/>
              </a:spcAft>
            </a:pPr>
            <a:endParaRPr lang="pl-PL" sz="1200" dirty="0"/>
          </a:p>
          <a:p>
            <a:pPr algn="l">
              <a:lnSpc>
                <a:spcPct val="110000"/>
              </a:lnSpc>
              <a:spcAft>
                <a:spcPts val="500"/>
              </a:spcAft>
            </a:pPr>
            <a:r>
              <a:rPr lang="pl-PL" sz="1200" dirty="0"/>
              <a:t>2. Jeśli adres znajduje się </a:t>
            </a:r>
            <a:r>
              <a:rPr lang="pl-PL" sz="1200" b="1" dirty="0"/>
              <a:t>poza zdefiniowanymi obszarami</a:t>
            </a:r>
            <a:r>
              <a:rPr lang="pl-PL" sz="1200" dirty="0"/>
              <a:t>, paczka zostanie doręczona </a:t>
            </a:r>
            <a:r>
              <a:rPr lang="pl-PL" sz="1200" b="1" dirty="0"/>
              <a:t>do drzwi</a:t>
            </a:r>
            <a:br>
              <a:rPr lang="pl-PL" sz="1200" dirty="0"/>
            </a:br>
            <a:endParaRPr lang="pl-PL" sz="1200" dirty="0"/>
          </a:p>
          <a:p>
            <a:pPr algn="l">
              <a:lnSpc>
                <a:spcPct val="110000"/>
              </a:lnSpc>
              <a:spcAft>
                <a:spcPts val="500"/>
              </a:spcAft>
            </a:pPr>
            <a:r>
              <a:rPr lang="pl-PL" sz="1200" dirty="0"/>
              <a:t>3. Etykieta  zawiera dane punktu odbioru</a:t>
            </a:r>
            <a:endParaRPr lang="en-GB" sz="1200" dirty="0" err="1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C2617F5-CE93-00E5-7FEC-63D9CA33E647}"/>
              </a:ext>
            </a:extLst>
          </p:cNvPr>
          <p:cNvSpPr/>
          <p:nvPr/>
        </p:nvSpPr>
        <p:spPr>
          <a:xfrm>
            <a:off x="4332732" y="1716638"/>
            <a:ext cx="3589765" cy="900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defTabSz="914377"/>
            <a:br>
              <a:rPr lang="pl-PL" sz="1200" b="1" dirty="0">
                <a:solidFill>
                  <a:srgbClr val="C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</a:br>
            <a:br>
              <a:rPr lang="pl-PL" sz="1200" b="1" dirty="0">
                <a:solidFill>
                  <a:srgbClr val="C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</a:br>
            <a:endParaRPr lang="pl-PL" sz="1600" dirty="0">
              <a:solidFill>
                <a:prstClr val="black"/>
              </a:solidFill>
              <a:latin typeface="Delivery"/>
            </a:endParaRPr>
          </a:p>
          <a:p>
            <a:pPr defTabSz="914377"/>
            <a:endParaRPr lang="en-GB" sz="1600" dirty="0">
              <a:solidFill>
                <a:prstClr val="black"/>
              </a:solidFill>
              <a:latin typeface="Delivery"/>
            </a:endParaRP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7FEB33E7-4836-EA4D-E20F-EB28F9466332}"/>
              </a:ext>
            </a:extLst>
          </p:cNvPr>
          <p:cNvSpPr txBox="1"/>
          <p:nvPr/>
        </p:nvSpPr>
        <p:spPr>
          <a:xfrm>
            <a:off x="4487146" y="1821997"/>
            <a:ext cx="3283528" cy="688056"/>
          </a:xfrm>
          <a:prstGeom prst="rect">
            <a:avLst/>
          </a:prstGeom>
          <a:noFill/>
        </p:spPr>
        <p:txBody>
          <a:bodyPr wrap="square" lIns="36000" tIns="36000" rIns="36000" bIns="36000" rtlCol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Delivery Arabic" panose="020F0503020204020204" pitchFamily="34" charset="-78"/>
                <a:ea typeface="Delivery Arabic" panose="020F0503020204020204" pitchFamily="34" charset="-78"/>
                <a:cs typeface="Delivery Arabic" panose="020F0503020204020204" pitchFamily="34" charset="-78"/>
                <a:sym typeface="Fira Sans Extra Condensed Medium"/>
              </a:rPr>
              <a:t>NADANIE</a:t>
            </a:r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livery"/>
              <a:ea typeface="+mn-ea"/>
              <a:cs typeface="+mn-cs"/>
            </a:endParaRPr>
          </a:p>
          <a:p>
            <a:pPr marL="171450" marR="0" lvl="0" indent="-17145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40511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livery"/>
                <a:ea typeface="+mn-ea"/>
                <a:cs typeface="+mn-cs"/>
              </a:rPr>
              <a:t>Sprzedawca wybiera formę nadania: Kurier, POP, DHL BOX</a:t>
            </a:r>
            <a:endParaRPr lang="en-GB" sz="1200" dirty="0" err="1"/>
          </a:p>
        </p:txBody>
      </p:sp>
      <p:sp>
        <p:nvSpPr>
          <p:cNvPr id="12" name="Rectangle 9">
            <a:extLst>
              <a:ext uri="{FF2B5EF4-FFF2-40B4-BE49-F238E27FC236}">
                <a16:creationId xmlns:a16="http://schemas.microsoft.com/office/drawing/2014/main" id="{A45E2D66-A44A-DBB4-E0FD-95D0E169B143}"/>
              </a:ext>
            </a:extLst>
          </p:cNvPr>
          <p:cNvSpPr/>
          <p:nvPr/>
        </p:nvSpPr>
        <p:spPr>
          <a:xfrm>
            <a:off x="4352411" y="2714263"/>
            <a:ext cx="3589765" cy="900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defTabSz="914377"/>
            <a:br>
              <a:rPr lang="pl-PL" sz="1200" b="1" dirty="0">
                <a:solidFill>
                  <a:srgbClr val="C00000"/>
                </a:solidFill>
                <a:latin typeface="Fira Sans Extra Condensed Medium"/>
                <a:sym typeface="Fira Sans Extra Condensed Medium"/>
              </a:rPr>
            </a:br>
            <a:br>
              <a:rPr lang="pl-PL" sz="1200" b="1" dirty="0">
                <a:solidFill>
                  <a:srgbClr val="C00000"/>
                </a:solidFill>
                <a:latin typeface="Fira Sans Extra Condensed Medium"/>
                <a:sym typeface="Fira Sans Extra Condensed Medium"/>
              </a:rPr>
            </a:br>
            <a:endParaRPr lang="pl-PL" sz="1200" b="1" dirty="0">
              <a:solidFill>
                <a:srgbClr val="C00000"/>
              </a:solidFill>
              <a:latin typeface="Fira Sans Extra Condensed Medium"/>
            </a:endParaRPr>
          </a:p>
          <a:p>
            <a:pPr defTabSz="914377"/>
            <a:endParaRPr lang="en-GB" sz="1200" b="1" dirty="0">
              <a:solidFill>
                <a:srgbClr val="C00000"/>
              </a:solidFill>
              <a:latin typeface="Fira Sans Extra Condensed Medium"/>
            </a:endParaRP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59BCF5BC-38B9-E1F3-1764-A89309FBF76E}"/>
              </a:ext>
            </a:extLst>
          </p:cNvPr>
          <p:cNvSpPr txBox="1"/>
          <p:nvPr/>
        </p:nvSpPr>
        <p:spPr>
          <a:xfrm>
            <a:off x="4482915" y="2816024"/>
            <a:ext cx="3283528" cy="688056"/>
          </a:xfrm>
          <a:prstGeom prst="rect">
            <a:avLst/>
          </a:prstGeom>
          <a:noFill/>
        </p:spPr>
        <p:txBody>
          <a:bodyPr wrap="square" lIns="36000" tIns="36000" rIns="36000" bIns="36000" rtlCol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Delivery Arabic" panose="020F0503020204020204" pitchFamily="34" charset="-78"/>
                <a:ea typeface="Delivery Arabic" panose="020F0503020204020204" pitchFamily="34" charset="-78"/>
                <a:cs typeface="Delivery Arabic" panose="020F0503020204020204" pitchFamily="34" charset="-78"/>
                <a:sym typeface="Fira Sans Extra Condensed Medium"/>
              </a:rPr>
              <a:t>DORĘCZENIE</a:t>
            </a:r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livery"/>
              <a:ea typeface="+mn-ea"/>
              <a:cs typeface="+mn-cs"/>
            </a:endParaRPr>
          </a:p>
          <a:p>
            <a:pPr marL="171450" marR="0" lvl="0" indent="-17145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40511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livery"/>
                <a:ea typeface="+mn-ea"/>
                <a:cs typeface="+mn-cs"/>
              </a:rPr>
              <a:t>Kurier dostarcza przesyłkę w standardowym procesie</a:t>
            </a:r>
            <a:endParaRPr lang="en-GB" sz="1200" dirty="0" err="1"/>
          </a:p>
        </p:txBody>
      </p:sp>
      <p:sp>
        <p:nvSpPr>
          <p:cNvPr id="14" name="Rectangle 9">
            <a:extLst>
              <a:ext uri="{FF2B5EF4-FFF2-40B4-BE49-F238E27FC236}">
                <a16:creationId xmlns:a16="http://schemas.microsoft.com/office/drawing/2014/main" id="{4156AEF9-2BD3-CAC2-2B6B-08E50133A4BC}"/>
              </a:ext>
            </a:extLst>
          </p:cNvPr>
          <p:cNvSpPr/>
          <p:nvPr/>
        </p:nvSpPr>
        <p:spPr>
          <a:xfrm>
            <a:off x="4329796" y="3722203"/>
            <a:ext cx="3589765" cy="1656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defTabSz="914377"/>
            <a:br>
              <a:rPr lang="pl-PL" sz="1200" b="1" dirty="0">
                <a:solidFill>
                  <a:srgbClr val="C00000"/>
                </a:solidFill>
                <a:latin typeface="Fira Sans Extra Condensed Medium"/>
                <a:sym typeface="Fira Sans Extra Condensed Medium"/>
              </a:rPr>
            </a:br>
            <a:br>
              <a:rPr lang="pl-PL" sz="1200" b="1" dirty="0">
                <a:solidFill>
                  <a:srgbClr val="C00000"/>
                </a:solidFill>
                <a:latin typeface="Fira Sans Extra Condensed Medium"/>
                <a:sym typeface="Fira Sans Extra Condensed Medium"/>
              </a:rPr>
            </a:br>
            <a:endParaRPr lang="pl-PL" sz="1200" b="1" dirty="0">
              <a:solidFill>
                <a:srgbClr val="C00000"/>
              </a:solidFill>
              <a:latin typeface="Fira Sans Extra Condensed Medium"/>
            </a:endParaRPr>
          </a:p>
          <a:p>
            <a:pPr defTabSz="914377"/>
            <a:endParaRPr lang="en-GB" sz="1200" b="1" dirty="0">
              <a:solidFill>
                <a:srgbClr val="C00000"/>
              </a:solidFill>
              <a:latin typeface="Fira Sans Extra Condensed Medium"/>
            </a:endParaRP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BFCB37BB-310F-94F8-816B-F69C6534F5DC}"/>
              </a:ext>
            </a:extLst>
          </p:cNvPr>
          <p:cNvSpPr txBox="1"/>
          <p:nvPr/>
        </p:nvSpPr>
        <p:spPr>
          <a:xfrm>
            <a:off x="4478041" y="3820959"/>
            <a:ext cx="3283528" cy="1183712"/>
          </a:xfrm>
          <a:prstGeom prst="rect">
            <a:avLst/>
          </a:prstGeom>
          <a:noFill/>
        </p:spPr>
        <p:txBody>
          <a:bodyPr wrap="square" lIns="36000" tIns="36000" rIns="36000" bIns="36000" rtlCol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Delivery Arabic" panose="020F0503020204020204" pitchFamily="34" charset="-78"/>
                <a:ea typeface="Delivery Arabic" panose="020F0503020204020204" pitchFamily="34" charset="-78"/>
                <a:cs typeface="Delivery Arabic" panose="020F0503020204020204" pitchFamily="34" charset="-78"/>
                <a:sym typeface="Fira Sans Extra Condensed Medium"/>
              </a:rPr>
              <a:t>DANE DODATKOWE </a:t>
            </a:r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livery"/>
              <a:ea typeface="+mn-ea"/>
              <a:cs typeface="+mn-cs"/>
            </a:endParaRPr>
          </a:p>
          <a:p>
            <a:pPr marL="171450" marR="0" lvl="0" indent="-17145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40511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livery"/>
                <a:ea typeface="+mn-ea"/>
                <a:cs typeface="+mn-cs"/>
              </a:rPr>
              <a:t>Dane obejmują również dane końcowego odbiorcy. </a:t>
            </a:r>
            <a:b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livery"/>
                <a:ea typeface="+mn-ea"/>
                <a:cs typeface="+mn-cs"/>
              </a:rPr>
            </a:br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livery"/>
              <a:ea typeface="+mn-ea"/>
              <a:cs typeface="+mn-cs"/>
            </a:endParaRPr>
          </a:p>
          <a:p>
            <a:pPr marL="171450" marR="0" lvl="0" indent="-17145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40511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livery"/>
                <a:ea typeface="+mn-ea"/>
                <a:cs typeface="+mn-cs"/>
              </a:rPr>
              <a:t>W przypadku niestandardowych sytuacji możemy zarządzić paczką: skontaktować się z odbiorcą, zmienić formę dostawy</a:t>
            </a:r>
          </a:p>
        </p:txBody>
      </p:sp>
      <p:sp>
        <p:nvSpPr>
          <p:cNvPr id="98" name="Google Shape;1482;p42">
            <a:extLst>
              <a:ext uri="{FF2B5EF4-FFF2-40B4-BE49-F238E27FC236}">
                <a16:creationId xmlns:a16="http://schemas.microsoft.com/office/drawing/2014/main" id="{DA6BCCB6-2B1F-9B79-6473-016E43820DA3}"/>
              </a:ext>
            </a:extLst>
          </p:cNvPr>
          <p:cNvSpPr/>
          <p:nvPr/>
        </p:nvSpPr>
        <p:spPr>
          <a:xfrm>
            <a:off x="5874964" y="5276428"/>
            <a:ext cx="1873379" cy="43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914377"/>
            <a:r>
              <a:rPr lang="pl-PL" sz="1200" b="1" dirty="0">
                <a:solidFill>
                  <a:prstClr val="white"/>
                </a:solidFill>
                <a:latin typeface="Fira Sans Extra Condensed"/>
                <a:sym typeface="Fira Sans Extra Condensed"/>
              </a:rPr>
              <a:t>KORZYŚCI DLA DHL</a:t>
            </a:r>
            <a:endParaRPr sz="1200" dirty="0">
              <a:solidFill>
                <a:prstClr val="white"/>
              </a:solidFill>
              <a:latin typeface="Delivery"/>
            </a:endParaRPr>
          </a:p>
        </p:txBody>
      </p:sp>
      <p:sp>
        <p:nvSpPr>
          <p:cNvPr id="16" name="Rectangle 9">
            <a:extLst>
              <a:ext uri="{FF2B5EF4-FFF2-40B4-BE49-F238E27FC236}">
                <a16:creationId xmlns:a16="http://schemas.microsoft.com/office/drawing/2014/main" id="{415A7520-F38A-71D2-6E43-818C73B3839E}"/>
              </a:ext>
            </a:extLst>
          </p:cNvPr>
          <p:cNvSpPr/>
          <p:nvPr/>
        </p:nvSpPr>
        <p:spPr>
          <a:xfrm>
            <a:off x="8147019" y="1732904"/>
            <a:ext cx="3589765" cy="900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defTabSz="914377"/>
            <a:br>
              <a:rPr lang="pl-PL" sz="1200" b="1" dirty="0">
                <a:solidFill>
                  <a:srgbClr val="C00000"/>
                </a:solidFill>
                <a:latin typeface="Fira Sans Extra Condensed Medium"/>
                <a:sym typeface="Fira Sans Extra Condensed Medium"/>
              </a:rPr>
            </a:br>
            <a:br>
              <a:rPr lang="pl-PL" sz="1200" b="1" dirty="0">
                <a:solidFill>
                  <a:srgbClr val="C00000"/>
                </a:solidFill>
                <a:latin typeface="Fira Sans Extra Condensed Medium"/>
                <a:sym typeface="Fira Sans Extra Condensed Medium"/>
              </a:rPr>
            </a:br>
            <a:endParaRPr lang="pl-PL" sz="1200" b="1" dirty="0">
              <a:solidFill>
                <a:srgbClr val="C00000"/>
              </a:solidFill>
              <a:latin typeface="Fira Sans Extra Condensed Medium"/>
            </a:endParaRPr>
          </a:p>
          <a:p>
            <a:pPr defTabSz="914377"/>
            <a:endParaRPr lang="en-GB" sz="1200" b="1" dirty="0">
              <a:solidFill>
                <a:srgbClr val="C00000"/>
              </a:solidFill>
              <a:latin typeface="Fira Sans Extra Condensed Medium"/>
            </a:endParaRP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C1883454-7D7D-0E30-8C5B-A1BBD6FD9839}"/>
              </a:ext>
            </a:extLst>
          </p:cNvPr>
          <p:cNvSpPr txBox="1"/>
          <p:nvPr/>
        </p:nvSpPr>
        <p:spPr>
          <a:xfrm>
            <a:off x="8301433" y="1838263"/>
            <a:ext cx="3283528" cy="688056"/>
          </a:xfrm>
          <a:prstGeom prst="rect">
            <a:avLst/>
          </a:prstGeom>
          <a:noFill/>
        </p:spPr>
        <p:txBody>
          <a:bodyPr wrap="square" lIns="36000" tIns="36000" rIns="36000" bIns="36000" rtlCol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Delivery Arabic" panose="020F0503020204020204" pitchFamily="34" charset="-78"/>
                <a:ea typeface="Delivery Arabic" panose="020F0503020204020204" pitchFamily="34" charset="-78"/>
                <a:cs typeface="Delivery Arabic" panose="020F0503020204020204" pitchFamily="34" charset="-78"/>
                <a:sym typeface="Fira Sans Extra Condensed Medium"/>
              </a:rPr>
              <a:t>POWIADOMIENIA</a:t>
            </a:r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livery"/>
              <a:ea typeface="+mn-ea"/>
              <a:cs typeface="+mn-cs"/>
            </a:endParaRPr>
          </a:p>
          <a:p>
            <a:pPr marL="171450" marR="0" lvl="0" indent="-17145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40511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livery"/>
                <a:ea typeface="+mn-ea"/>
                <a:cs typeface="+mn-cs"/>
              </a:rPr>
              <a:t>Klient otrzymuje powiadomienie z kodem PIN za pośrednictwem @ i sms lub aplikacji</a:t>
            </a:r>
          </a:p>
        </p:txBody>
      </p:sp>
      <p:sp>
        <p:nvSpPr>
          <p:cNvPr id="20" name="Rectangle 9">
            <a:extLst>
              <a:ext uri="{FF2B5EF4-FFF2-40B4-BE49-F238E27FC236}">
                <a16:creationId xmlns:a16="http://schemas.microsoft.com/office/drawing/2014/main" id="{B3E9F7C7-7662-AC61-A6AD-2EBA8B762696}"/>
              </a:ext>
            </a:extLst>
          </p:cNvPr>
          <p:cNvSpPr/>
          <p:nvPr/>
        </p:nvSpPr>
        <p:spPr>
          <a:xfrm>
            <a:off x="8143744" y="2742989"/>
            <a:ext cx="3589765" cy="900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defTabSz="914377"/>
            <a:br>
              <a:rPr lang="pl-PL" sz="1200" b="1" dirty="0">
                <a:solidFill>
                  <a:srgbClr val="C00000"/>
                </a:solidFill>
                <a:latin typeface="Fira Sans Extra Condensed Medium"/>
                <a:sym typeface="Fira Sans Extra Condensed Medium"/>
              </a:rPr>
            </a:br>
            <a:br>
              <a:rPr lang="pl-PL" sz="1200" b="1" dirty="0">
                <a:solidFill>
                  <a:srgbClr val="C00000"/>
                </a:solidFill>
                <a:latin typeface="Fira Sans Extra Condensed Medium"/>
                <a:sym typeface="Fira Sans Extra Condensed Medium"/>
              </a:rPr>
            </a:br>
            <a:endParaRPr lang="pl-PL" sz="1200" b="1" dirty="0">
              <a:solidFill>
                <a:srgbClr val="C00000"/>
              </a:solidFill>
              <a:latin typeface="Fira Sans Extra Condensed Medium"/>
            </a:endParaRPr>
          </a:p>
          <a:p>
            <a:pPr defTabSz="914377"/>
            <a:endParaRPr lang="en-GB" sz="1200" b="1" dirty="0">
              <a:solidFill>
                <a:srgbClr val="C00000"/>
              </a:solidFill>
              <a:latin typeface="Fira Sans Extra Condensed Medium"/>
            </a:endParaRPr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9F5F2C1B-5F19-0F99-6C27-F5D1FF949D7E}"/>
              </a:ext>
            </a:extLst>
          </p:cNvPr>
          <p:cNvSpPr txBox="1"/>
          <p:nvPr/>
        </p:nvSpPr>
        <p:spPr>
          <a:xfrm>
            <a:off x="8298158" y="2848348"/>
            <a:ext cx="3283528" cy="688056"/>
          </a:xfrm>
          <a:prstGeom prst="rect">
            <a:avLst/>
          </a:prstGeom>
          <a:noFill/>
        </p:spPr>
        <p:txBody>
          <a:bodyPr wrap="square" lIns="36000" tIns="36000" rIns="36000" bIns="36000" rtlCol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Delivery Arabic" panose="020F0503020204020204" pitchFamily="34" charset="-78"/>
                <a:ea typeface="Delivery Arabic" panose="020F0503020204020204" pitchFamily="34" charset="-78"/>
                <a:cs typeface="Delivery Arabic" panose="020F0503020204020204" pitchFamily="34" charset="-78"/>
                <a:sym typeface="Fira Sans Extra Condensed Medium"/>
              </a:rPr>
              <a:t>ODBIÓR PACZKI</a:t>
            </a:r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livery"/>
              <a:ea typeface="+mn-ea"/>
              <a:cs typeface="+mn-cs"/>
            </a:endParaRPr>
          </a:p>
          <a:p>
            <a:pPr marL="171450" marR="0" lvl="0" indent="-17145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40511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livery"/>
                <a:ea typeface="+mn-ea"/>
                <a:cs typeface="+mn-cs"/>
              </a:rPr>
              <a:t>Standardowy proces z kodem PIN</a:t>
            </a:r>
          </a:p>
        </p:txBody>
      </p:sp>
      <p:sp>
        <p:nvSpPr>
          <p:cNvPr id="99" name="Google Shape;1482;p42">
            <a:extLst>
              <a:ext uri="{FF2B5EF4-FFF2-40B4-BE49-F238E27FC236}">
                <a16:creationId xmlns:a16="http://schemas.microsoft.com/office/drawing/2014/main" id="{DEFB46D7-BCB1-2316-BB59-9AB2748A990A}"/>
              </a:ext>
            </a:extLst>
          </p:cNvPr>
          <p:cNvSpPr/>
          <p:nvPr/>
        </p:nvSpPr>
        <p:spPr>
          <a:xfrm>
            <a:off x="9398662" y="3540838"/>
            <a:ext cx="1873379" cy="43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914377"/>
            <a:r>
              <a:rPr lang="pl-PL" sz="1200" b="1" dirty="0">
                <a:solidFill>
                  <a:prstClr val="white"/>
                </a:solidFill>
                <a:latin typeface="Fira Sans Extra Condensed"/>
                <a:sym typeface="Fira Sans Extra Condensed"/>
              </a:rPr>
              <a:t>STANDARDOWY PROCES  </a:t>
            </a:r>
          </a:p>
          <a:p>
            <a:pPr algn="ctr" defTabSz="914377"/>
            <a:r>
              <a:rPr lang="pl-PL" sz="1200" b="1" dirty="0">
                <a:solidFill>
                  <a:prstClr val="white"/>
                </a:solidFill>
                <a:latin typeface="Fira Sans Extra Condensed"/>
                <a:sym typeface="Fira Sans Extra Condensed"/>
              </a:rPr>
              <a:t>DLA ODBIORCY</a:t>
            </a:r>
            <a:endParaRPr sz="1200" dirty="0">
              <a:solidFill>
                <a:prstClr val="white"/>
              </a:solidFill>
              <a:latin typeface="Delivery"/>
            </a:endParaRPr>
          </a:p>
        </p:txBody>
      </p:sp>
      <p:sp>
        <p:nvSpPr>
          <p:cNvPr id="25" name="Textplatzhalter 4">
            <a:extLst>
              <a:ext uri="{FF2B5EF4-FFF2-40B4-BE49-F238E27FC236}">
                <a16:creationId xmlns:a16="http://schemas.microsoft.com/office/drawing/2014/main" id="{6980295E-5FC2-21EE-FCC3-70B25058D720}"/>
              </a:ext>
            </a:extLst>
          </p:cNvPr>
          <p:cNvSpPr txBox="1">
            <a:spLocks/>
          </p:cNvSpPr>
          <p:nvPr/>
        </p:nvSpPr>
        <p:spPr bwMode="gray">
          <a:xfrm>
            <a:off x="4360856" y="1133185"/>
            <a:ext cx="2750471" cy="432000"/>
          </a:xfrm>
          <a:prstGeom prst="rect">
            <a:avLst/>
          </a:prstGeom>
        </p:spPr>
        <p:txBody>
          <a:bodyPr lIns="0" tIns="36000" rIns="0" bIns="0" anchor="b" anchorCtr="0"/>
          <a:lstStyle/>
          <a:p>
            <a:pPr defTabSz="914377">
              <a:spcAft>
                <a:spcPts val="667"/>
              </a:spcAft>
              <a:defRPr/>
            </a:pPr>
            <a:r>
              <a:rPr lang="pl-PL" sz="1600" b="1" dirty="0">
                <a:solidFill>
                  <a:srgbClr val="D40511"/>
                </a:solidFill>
                <a:latin typeface="Delivery" panose="020F0503020204020204" pitchFamily="34" charset="0"/>
                <a:sym typeface="Delivery" panose="020F0503020204020204" pitchFamily="34" charset="0"/>
              </a:rPr>
              <a:t>TRANSPORT</a:t>
            </a:r>
            <a:endParaRPr lang="en-US" sz="1600" b="1" dirty="0">
              <a:solidFill>
                <a:srgbClr val="D40511"/>
              </a:solidFill>
              <a:latin typeface="Delivery" panose="020F0503020204020204" pitchFamily="34" charset="0"/>
              <a:sym typeface="Delivery" panose="020F0503020204020204" pitchFamily="34" charset="0"/>
            </a:endParaRPr>
          </a:p>
        </p:txBody>
      </p:sp>
      <p:sp>
        <p:nvSpPr>
          <p:cNvPr id="26" name="Textplatzhalter 4">
            <a:extLst>
              <a:ext uri="{FF2B5EF4-FFF2-40B4-BE49-F238E27FC236}">
                <a16:creationId xmlns:a16="http://schemas.microsoft.com/office/drawing/2014/main" id="{5362D008-D739-95C5-FBEE-6E4F0F43E0AB}"/>
              </a:ext>
            </a:extLst>
          </p:cNvPr>
          <p:cNvSpPr txBox="1">
            <a:spLocks/>
          </p:cNvSpPr>
          <p:nvPr/>
        </p:nvSpPr>
        <p:spPr bwMode="gray">
          <a:xfrm>
            <a:off x="8235745" y="1131622"/>
            <a:ext cx="2750471" cy="432000"/>
          </a:xfrm>
          <a:prstGeom prst="rect">
            <a:avLst/>
          </a:prstGeom>
        </p:spPr>
        <p:txBody>
          <a:bodyPr lIns="0" tIns="36000" rIns="0" bIns="0" anchor="b" anchorCtr="0"/>
          <a:lstStyle/>
          <a:p>
            <a:pPr defTabSz="914377">
              <a:spcAft>
                <a:spcPts val="667"/>
              </a:spcAft>
              <a:defRPr/>
            </a:pPr>
            <a:r>
              <a:rPr lang="pl-PL" sz="1600" b="1" dirty="0">
                <a:solidFill>
                  <a:srgbClr val="D40511"/>
                </a:solidFill>
                <a:latin typeface="Delivery" panose="020F0503020204020204" pitchFamily="34" charset="0"/>
                <a:sym typeface="Delivery" panose="020F0503020204020204" pitchFamily="34" charset="0"/>
              </a:rPr>
              <a:t>KUPUJĄCY</a:t>
            </a:r>
            <a:endParaRPr lang="en-US" sz="1600" b="1" dirty="0">
              <a:solidFill>
                <a:srgbClr val="D40511"/>
              </a:solidFill>
              <a:latin typeface="Delivery" panose="020F0503020204020204" pitchFamily="34" charset="0"/>
              <a:sym typeface="Delivery" panose="020F0503020204020204" pitchFamily="34" charset="0"/>
            </a:endParaRPr>
          </a:p>
        </p:txBody>
      </p:sp>
      <p:sp>
        <p:nvSpPr>
          <p:cNvPr id="22" name="Freeform 6">
            <a:extLst>
              <a:ext uri="{FF2B5EF4-FFF2-40B4-BE49-F238E27FC236}">
                <a16:creationId xmlns:a16="http://schemas.microsoft.com/office/drawing/2014/main" id="{169A4E0E-165A-EE23-31BC-4607A99AD102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9319006" y="5315203"/>
            <a:ext cx="313749" cy="324000"/>
          </a:xfrm>
          <a:custGeom>
            <a:avLst/>
            <a:gdLst>
              <a:gd name="T0" fmla="*/ 39 w 260"/>
              <a:gd name="T1" fmla="*/ 214 h 268"/>
              <a:gd name="T2" fmla="*/ 38 w 260"/>
              <a:gd name="T3" fmla="*/ 215 h 268"/>
              <a:gd name="T4" fmla="*/ 38 w 260"/>
              <a:gd name="T5" fmla="*/ 215 h 268"/>
              <a:gd name="T6" fmla="*/ 47 w 260"/>
              <a:gd name="T7" fmla="*/ 223 h 268"/>
              <a:gd name="T8" fmla="*/ 73 w 260"/>
              <a:gd name="T9" fmla="*/ 189 h 268"/>
              <a:gd name="T10" fmla="*/ 48 w 260"/>
              <a:gd name="T11" fmla="*/ 131 h 268"/>
              <a:gd name="T12" fmla="*/ 6 w 260"/>
              <a:gd name="T13" fmla="*/ 125 h 268"/>
              <a:gd name="T14" fmla="*/ 6 w 260"/>
              <a:gd name="T15" fmla="*/ 125 h 268"/>
              <a:gd name="T16" fmla="*/ 5 w 260"/>
              <a:gd name="T17" fmla="*/ 125 h 268"/>
              <a:gd name="T18" fmla="*/ 6 w 260"/>
              <a:gd name="T19" fmla="*/ 137 h 268"/>
              <a:gd name="T20" fmla="*/ 48 w 260"/>
              <a:gd name="T21" fmla="*/ 131 h 268"/>
              <a:gd name="T22" fmla="*/ 223 w 260"/>
              <a:gd name="T23" fmla="*/ 47 h 268"/>
              <a:gd name="T24" fmla="*/ 215 w 260"/>
              <a:gd name="T25" fmla="*/ 39 h 268"/>
              <a:gd name="T26" fmla="*/ 215 w 260"/>
              <a:gd name="T27" fmla="*/ 39 h 268"/>
              <a:gd name="T28" fmla="*/ 214 w 260"/>
              <a:gd name="T29" fmla="*/ 39 h 268"/>
              <a:gd name="T30" fmla="*/ 188 w 260"/>
              <a:gd name="T31" fmla="*/ 73 h 268"/>
              <a:gd name="T32" fmla="*/ 66 w 260"/>
              <a:gd name="T33" fmla="*/ 73 h 268"/>
              <a:gd name="T34" fmla="*/ 72 w 260"/>
              <a:gd name="T35" fmla="*/ 67 h 268"/>
              <a:gd name="T36" fmla="*/ 46 w 260"/>
              <a:gd name="T37" fmla="*/ 39 h 268"/>
              <a:gd name="T38" fmla="*/ 45 w 260"/>
              <a:gd name="T39" fmla="*/ 39 h 268"/>
              <a:gd name="T40" fmla="*/ 37 w 260"/>
              <a:gd name="T41" fmla="*/ 39 h 268"/>
              <a:gd name="T42" fmla="*/ 66 w 260"/>
              <a:gd name="T43" fmla="*/ 73 h 268"/>
              <a:gd name="T44" fmla="*/ 134 w 260"/>
              <a:gd name="T45" fmla="*/ 45 h 268"/>
              <a:gd name="T46" fmla="*/ 136 w 260"/>
              <a:gd name="T47" fmla="*/ 6 h 268"/>
              <a:gd name="T48" fmla="*/ 136 w 260"/>
              <a:gd name="T49" fmla="*/ 6 h 268"/>
              <a:gd name="T50" fmla="*/ 130 w 260"/>
              <a:gd name="T51" fmla="*/ 0 h 268"/>
              <a:gd name="T52" fmla="*/ 126 w 260"/>
              <a:gd name="T53" fmla="*/ 45 h 268"/>
              <a:gd name="T54" fmla="*/ 255 w 260"/>
              <a:gd name="T55" fmla="*/ 125 h 268"/>
              <a:gd name="T56" fmla="*/ 254 w 260"/>
              <a:gd name="T57" fmla="*/ 125 h 268"/>
              <a:gd name="T58" fmla="*/ 254 w 260"/>
              <a:gd name="T59" fmla="*/ 125 h 268"/>
              <a:gd name="T60" fmla="*/ 212 w 260"/>
              <a:gd name="T61" fmla="*/ 131 h 268"/>
              <a:gd name="T62" fmla="*/ 254 w 260"/>
              <a:gd name="T63" fmla="*/ 137 h 268"/>
              <a:gd name="T64" fmla="*/ 255 w 260"/>
              <a:gd name="T65" fmla="*/ 125 h 268"/>
              <a:gd name="T66" fmla="*/ 222 w 260"/>
              <a:gd name="T67" fmla="*/ 215 h 268"/>
              <a:gd name="T68" fmla="*/ 221 w 260"/>
              <a:gd name="T69" fmla="*/ 214 h 268"/>
              <a:gd name="T70" fmla="*/ 187 w 260"/>
              <a:gd name="T71" fmla="*/ 189 h 268"/>
              <a:gd name="T72" fmla="*/ 213 w 260"/>
              <a:gd name="T73" fmla="*/ 223 h 268"/>
              <a:gd name="T74" fmla="*/ 222 w 260"/>
              <a:gd name="T75" fmla="*/ 215 h 268"/>
              <a:gd name="T76" fmla="*/ 104 w 260"/>
              <a:gd name="T77" fmla="*/ 254 h 268"/>
              <a:gd name="T78" fmla="*/ 104 w 260"/>
              <a:gd name="T79" fmla="*/ 261 h 268"/>
              <a:gd name="T80" fmla="*/ 121 w 260"/>
              <a:gd name="T81" fmla="*/ 268 h 268"/>
              <a:gd name="T82" fmla="*/ 146 w 260"/>
              <a:gd name="T83" fmla="*/ 261 h 268"/>
              <a:gd name="T84" fmla="*/ 160 w 260"/>
              <a:gd name="T85" fmla="*/ 258 h 268"/>
              <a:gd name="T86" fmla="*/ 157 w 260"/>
              <a:gd name="T87" fmla="*/ 242 h 268"/>
              <a:gd name="T88" fmla="*/ 100 w 260"/>
              <a:gd name="T89" fmla="*/ 245 h 268"/>
              <a:gd name="T90" fmla="*/ 157 w 260"/>
              <a:gd name="T91" fmla="*/ 249 h 268"/>
              <a:gd name="T92" fmla="*/ 157 w 260"/>
              <a:gd name="T93" fmla="*/ 242 h 268"/>
              <a:gd name="T94" fmla="*/ 61 w 260"/>
              <a:gd name="T95" fmla="*/ 127 h 268"/>
              <a:gd name="T96" fmla="*/ 80 w 260"/>
              <a:gd name="T97" fmla="*/ 175 h 268"/>
              <a:gd name="T98" fmla="*/ 106 w 260"/>
              <a:gd name="T99" fmla="*/ 223 h 268"/>
              <a:gd name="T100" fmla="*/ 163 w 260"/>
              <a:gd name="T101" fmla="*/ 218 h 268"/>
              <a:gd name="T102" fmla="*/ 185 w 260"/>
              <a:gd name="T103" fmla="*/ 167 h 268"/>
              <a:gd name="T104" fmla="*/ 130 w 260"/>
              <a:gd name="T105" fmla="*/ 58 h 268"/>
              <a:gd name="T106" fmla="*/ 91 w 260"/>
              <a:gd name="T107" fmla="*/ 127 h 268"/>
              <a:gd name="T108" fmla="*/ 89 w 260"/>
              <a:gd name="T109" fmla="*/ 146 h 268"/>
              <a:gd name="T110" fmla="*/ 77 w 260"/>
              <a:gd name="T111" fmla="*/ 127 h 268"/>
              <a:gd name="T112" fmla="*/ 115 w 260"/>
              <a:gd name="T113" fmla="*/ 83 h 268"/>
              <a:gd name="T114" fmla="*/ 157 w 260"/>
              <a:gd name="T115" fmla="*/ 230 h 268"/>
              <a:gd name="T116" fmla="*/ 100 w 260"/>
              <a:gd name="T117" fmla="*/ 233 h 268"/>
              <a:gd name="T118" fmla="*/ 157 w 260"/>
              <a:gd name="T119" fmla="*/ 236 h 268"/>
              <a:gd name="T120" fmla="*/ 157 w 260"/>
              <a:gd name="T121" fmla="*/ 230 h 2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60" h="268">
                <a:moveTo>
                  <a:pt x="67" y="189"/>
                </a:moveTo>
                <a:cubicBezTo>
                  <a:pt x="39" y="214"/>
                  <a:pt x="39" y="214"/>
                  <a:pt x="39" y="214"/>
                </a:cubicBezTo>
                <a:cubicBezTo>
                  <a:pt x="39" y="214"/>
                  <a:pt x="38" y="214"/>
                  <a:pt x="38" y="215"/>
                </a:cubicBezTo>
                <a:cubicBezTo>
                  <a:pt x="38" y="215"/>
                  <a:pt x="38" y="215"/>
                  <a:pt x="38" y="215"/>
                </a:cubicBezTo>
                <a:cubicBezTo>
                  <a:pt x="38" y="215"/>
                  <a:pt x="38" y="215"/>
                  <a:pt x="38" y="215"/>
                </a:cubicBezTo>
                <a:cubicBezTo>
                  <a:pt x="38" y="215"/>
                  <a:pt x="38" y="215"/>
                  <a:pt x="38" y="215"/>
                </a:cubicBezTo>
                <a:cubicBezTo>
                  <a:pt x="36" y="217"/>
                  <a:pt x="36" y="221"/>
                  <a:pt x="38" y="223"/>
                </a:cubicBezTo>
                <a:cubicBezTo>
                  <a:pt x="41" y="226"/>
                  <a:pt x="45" y="225"/>
                  <a:pt x="47" y="223"/>
                </a:cubicBezTo>
                <a:cubicBezTo>
                  <a:pt x="73" y="194"/>
                  <a:pt x="73" y="194"/>
                  <a:pt x="73" y="194"/>
                </a:cubicBezTo>
                <a:cubicBezTo>
                  <a:pt x="74" y="193"/>
                  <a:pt x="74" y="190"/>
                  <a:pt x="73" y="189"/>
                </a:cubicBezTo>
                <a:cubicBezTo>
                  <a:pt x="71" y="187"/>
                  <a:pt x="69" y="187"/>
                  <a:pt x="67" y="189"/>
                </a:cubicBezTo>
                <a:close/>
                <a:moveTo>
                  <a:pt x="48" y="131"/>
                </a:moveTo>
                <a:cubicBezTo>
                  <a:pt x="48" y="129"/>
                  <a:pt x="47" y="127"/>
                  <a:pt x="44" y="127"/>
                </a:cubicBezTo>
                <a:cubicBezTo>
                  <a:pt x="6" y="125"/>
                  <a:pt x="6" y="125"/>
                  <a:pt x="6" y="125"/>
                </a:cubicBezTo>
                <a:cubicBezTo>
                  <a:pt x="6" y="125"/>
                  <a:pt x="6" y="125"/>
                  <a:pt x="6" y="125"/>
                </a:cubicBezTo>
                <a:cubicBezTo>
                  <a:pt x="6" y="125"/>
                  <a:pt x="6" y="125"/>
                  <a:pt x="6" y="125"/>
                </a:cubicBezTo>
                <a:cubicBezTo>
                  <a:pt x="5" y="125"/>
                  <a:pt x="5" y="125"/>
                  <a:pt x="5" y="125"/>
                </a:cubicBezTo>
                <a:cubicBezTo>
                  <a:pt x="5" y="125"/>
                  <a:pt x="5" y="125"/>
                  <a:pt x="5" y="125"/>
                </a:cubicBezTo>
                <a:cubicBezTo>
                  <a:pt x="2" y="125"/>
                  <a:pt x="0" y="128"/>
                  <a:pt x="0" y="131"/>
                </a:cubicBezTo>
                <a:cubicBezTo>
                  <a:pt x="0" y="135"/>
                  <a:pt x="3" y="137"/>
                  <a:pt x="6" y="137"/>
                </a:cubicBezTo>
                <a:cubicBezTo>
                  <a:pt x="44" y="135"/>
                  <a:pt x="44" y="135"/>
                  <a:pt x="44" y="135"/>
                </a:cubicBezTo>
                <a:cubicBezTo>
                  <a:pt x="47" y="135"/>
                  <a:pt x="48" y="133"/>
                  <a:pt x="48" y="131"/>
                </a:cubicBezTo>
                <a:close/>
                <a:moveTo>
                  <a:pt x="194" y="73"/>
                </a:moveTo>
                <a:cubicBezTo>
                  <a:pt x="223" y="47"/>
                  <a:pt x="223" y="47"/>
                  <a:pt x="223" y="47"/>
                </a:cubicBezTo>
                <a:cubicBezTo>
                  <a:pt x="225" y="45"/>
                  <a:pt x="225" y="41"/>
                  <a:pt x="223" y="39"/>
                </a:cubicBezTo>
                <a:cubicBezTo>
                  <a:pt x="221" y="37"/>
                  <a:pt x="217" y="36"/>
                  <a:pt x="215" y="39"/>
                </a:cubicBezTo>
                <a:cubicBezTo>
                  <a:pt x="215" y="39"/>
                  <a:pt x="215" y="39"/>
                  <a:pt x="215" y="39"/>
                </a:cubicBezTo>
                <a:cubicBezTo>
                  <a:pt x="215" y="39"/>
                  <a:pt x="215" y="39"/>
                  <a:pt x="215" y="39"/>
                </a:cubicBezTo>
                <a:cubicBezTo>
                  <a:pt x="215" y="39"/>
                  <a:pt x="215" y="39"/>
                  <a:pt x="215" y="39"/>
                </a:cubicBezTo>
                <a:cubicBezTo>
                  <a:pt x="214" y="39"/>
                  <a:pt x="214" y="39"/>
                  <a:pt x="214" y="39"/>
                </a:cubicBezTo>
                <a:cubicBezTo>
                  <a:pt x="188" y="67"/>
                  <a:pt x="188" y="67"/>
                  <a:pt x="188" y="67"/>
                </a:cubicBezTo>
                <a:cubicBezTo>
                  <a:pt x="187" y="69"/>
                  <a:pt x="187" y="71"/>
                  <a:pt x="188" y="73"/>
                </a:cubicBezTo>
                <a:cubicBezTo>
                  <a:pt x="190" y="75"/>
                  <a:pt x="193" y="75"/>
                  <a:pt x="194" y="73"/>
                </a:cubicBezTo>
                <a:close/>
                <a:moveTo>
                  <a:pt x="66" y="73"/>
                </a:moveTo>
                <a:cubicBezTo>
                  <a:pt x="67" y="75"/>
                  <a:pt x="70" y="75"/>
                  <a:pt x="72" y="73"/>
                </a:cubicBezTo>
                <a:cubicBezTo>
                  <a:pt x="73" y="71"/>
                  <a:pt x="73" y="69"/>
                  <a:pt x="72" y="67"/>
                </a:cubicBezTo>
                <a:cubicBezTo>
                  <a:pt x="46" y="39"/>
                  <a:pt x="46" y="39"/>
                  <a:pt x="46" y="39"/>
                </a:cubicBezTo>
                <a:cubicBezTo>
                  <a:pt x="46" y="39"/>
                  <a:pt x="46" y="39"/>
                  <a:pt x="46" y="39"/>
                </a:cubicBezTo>
                <a:cubicBezTo>
                  <a:pt x="45" y="39"/>
                  <a:pt x="45" y="39"/>
                  <a:pt x="45" y="39"/>
                </a:cubicBezTo>
                <a:cubicBezTo>
                  <a:pt x="45" y="39"/>
                  <a:pt x="45" y="39"/>
                  <a:pt x="45" y="39"/>
                </a:cubicBezTo>
                <a:cubicBezTo>
                  <a:pt x="45" y="39"/>
                  <a:pt x="45" y="39"/>
                  <a:pt x="45" y="39"/>
                </a:cubicBezTo>
                <a:cubicBezTo>
                  <a:pt x="43" y="36"/>
                  <a:pt x="39" y="37"/>
                  <a:pt x="37" y="39"/>
                </a:cubicBezTo>
                <a:cubicBezTo>
                  <a:pt x="35" y="41"/>
                  <a:pt x="35" y="45"/>
                  <a:pt x="37" y="47"/>
                </a:cubicBezTo>
                <a:lnTo>
                  <a:pt x="66" y="73"/>
                </a:lnTo>
                <a:close/>
                <a:moveTo>
                  <a:pt x="130" y="49"/>
                </a:moveTo>
                <a:cubicBezTo>
                  <a:pt x="132" y="49"/>
                  <a:pt x="134" y="47"/>
                  <a:pt x="134" y="45"/>
                </a:cubicBezTo>
                <a:cubicBezTo>
                  <a:pt x="136" y="7"/>
                  <a:pt x="136" y="7"/>
                  <a:pt x="136" y="7"/>
                </a:cubicBezTo>
                <a:cubicBezTo>
                  <a:pt x="136" y="7"/>
                  <a:pt x="136" y="6"/>
                  <a:pt x="136" y="6"/>
                </a:cubicBezTo>
                <a:cubicBezTo>
                  <a:pt x="136" y="6"/>
                  <a:pt x="136" y="6"/>
                  <a:pt x="136" y="6"/>
                </a:cubicBezTo>
                <a:cubicBezTo>
                  <a:pt x="136" y="6"/>
                  <a:pt x="136" y="6"/>
                  <a:pt x="136" y="6"/>
                </a:cubicBezTo>
                <a:cubicBezTo>
                  <a:pt x="136" y="6"/>
                  <a:pt x="136" y="6"/>
                  <a:pt x="136" y="6"/>
                </a:cubicBezTo>
                <a:cubicBezTo>
                  <a:pt x="136" y="3"/>
                  <a:pt x="133" y="0"/>
                  <a:pt x="130" y="0"/>
                </a:cubicBezTo>
                <a:cubicBezTo>
                  <a:pt x="127" y="0"/>
                  <a:pt x="124" y="3"/>
                  <a:pt x="124" y="6"/>
                </a:cubicBezTo>
                <a:cubicBezTo>
                  <a:pt x="126" y="45"/>
                  <a:pt x="126" y="45"/>
                  <a:pt x="126" y="45"/>
                </a:cubicBezTo>
                <a:cubicBezTo>
                  <a:pt x="126" y="47"/>
                  <a:pt x="128" y="49"/>
                  <a:pt x="130" y="49"/>
                </a:cubicBezTo>
                <a:close/>
                <a:moveTo>
                  <a:pt x="255" y="125"/>
                </a:moveTo>
                <a:cubicBezTo>
                  <a:pt x="255" y="125"/>
                  <a:pt x="255" y="125"/>
                  <a:pt x="255" y="125"/>
                </a:cubicBezTo>
                <a:cubicBezTo>
                  <a:pt x="254" y="125"/>
                  <a:pt x="254" y="125"/>
                  <a:pt x="254" y="125"/>
                </a:cubicBezTo>
                <a:cubicBezTo>
                  <a:pt x="254" y="125"/>
                  <a:pt x="254" y="125"/>
                  <a:pt x="254" y="125"/>
                </a:cubicBezTo>
                <a:cubicBezTo>
                  <a:pt x="254" y="125"/>
                  <a:pt x="254" y="125"/>
                  <a:pt x="254" y="125"/>
                </a:cubicBezTo>
                <a:cubicBezTo>
                  <a:pt x="216" y="127"/>
                  <a:pt x="216" y="127"/>
                  <a:pt x="216" y="127"/>
                </a:cubicBezTo>
                <a:cubicBezTo>
                  <a:pt x="213" y="127"/>
                  <a:pt x="212" y="129"/>
                  <a:pt x="212" y="131"/>
                </a:cubicBezTo>
                <a:cubicBezTo>
                  <a:pt x="212" y="133"/>
                  <a:pt x="213" y="135"/>
                  <a:pt x="216" y="135"/>
                </a:cubicBezTo>
                <a:cubicBezTo>
                  <a:pt x="254" y="137"/>
                  <a:pt x="254" y="137"/>
                  <a:pt x="254" y="137"/>
                </a:cubicBezTo>
                <a:cubicBezTo>
                  <a:pt x="257" y="137"/>
                  <a:pt x="260" y="135"/>
                  <a:pt x="260" y="131"/>
                </a:cubicBezTo>
                <a:cubicBezTo>
                  <a:pt x="260" y="128"/>
                  <a:pt x="258" y="125"/>
                  <a:pt x="255" y="125"/>
                </a:cubicBezTo>
                <a:close/>
                <a:moveTo>
                  <a:pt x="222" y="215"/>
                </a:moveTo>
                <a:cubicBezTo>
                  <a:pt x="222" y="215"/>
                  <a:pt x="222" y="215"/>
                  <a:pt x="222" y="215"/>
                </a:cubicBezTo>
                <a:cubicBezTo>
                  <a:pt x="222" y="215"/>
                  <a:pt x="222" y="215"/>
                  <a:pt x="222" y="215"/>
                </a:cubicBezTo>
                <a:cubicBezTo>
                  <a:pt x="222" y="214"/>
                  <a:pt x="221" y="214"/>
                  <a:pt x="221" y="214"/>
                </a:cubicBezTo>
                <a:cubicBezTo>
                  <a:pt x="193" y="189"/>
                  <a:pt x="193" y="189"/>
                  <a:pt x="193" y="189"/>
                </a:cubicBezTo>
                <a:cubicBezTo>
                  <a:pt x="191" y="187"/>
                  <a:pt x="189" y="187"/>
                  <a:pt x="187" y="189"/>
                </a:cubicBezTo>
                <a:cubicBezTo>
                  <a:pt x="186" y="190"/>
                  <a:pt x="186" y="193"/>
                  <a:pt x="187" y="194"/>
                </a:cubicBezTo>
                <a:cubicBezTo>
                  <a:pt x="213" y="223"/>
                  <a:pt x="213" y="223"/>
                  <a:pt x="213" y="223"/>
                </a:cubicBezTo>
                <a:cubicBezTo>
                  <a:pt x="215" y="225"/>
                  <a:pt x="219" y="226"/>
                  <a:pt x="222" y="223"/>
                </a:cubicBezTo>
                <a:cubicBezTo>
                  <a:pt x="224" y="221"/>
                  <a:pt x="224" y="217"/>
                  <a:pt x="222" y="215"/>
                </a:cubicBezTo>
                <a:close/>
                <a:moveTo>
                  <a:pt x="157" y="254"/>
                </a:moveTo>
                <a:cubicBezTo>
                  <a:pt x="104" y="254"/>
                  <a:pt x="104" y="254"/>
                  <a:pt x="104" y="254"/>
                </a:cubicBezTo>
                <a:cubicBezTo>
                  <a:pt x="102" y="254"/>
                  <a:pt x="100" y="256"/>
                  <a:pt x="100" y="258"/>
                </a:cubicBezTo>
                <a:cubicBezTo>
                  <a:pt x="100" y="260"/>
                  <a:pt x="102" y="261"/>
                  <a:pt x="104" y="261"/>
                </a:cubicBezTo>
                <a:cubicBezTo>
                  <a:pt x="114" y="261"/>
                  <a:pt x="114" y="261"/>
                  <a:pt x="114" y="261"/>
                </a:cubicBezTo>
                <a:cubicBezTo>
                  <a:pt x="114" y="265"/>
                  <a:pt x="117" y="268"/>
                  <a:pt x="121" y="268"/>
                </a:cubicBezTo>
                <a:cubicBezTo>
                  <a:pt x="140" y="268"/>
                  <a:pt x="140" y="268"/>
                  <a:pt x="140" y="268"/>
                </a:cubicBezTo>
                <a:cubicBezTo>
                  <a:pt x="143" y="268"/>
                  <a:pt x="146" y="265"/>
                  <a:pt x="146" y="261"/>
                </a:cubicBezTo>
                <a:cubicBezTo>
                  <a:pt x="157" y="261"/>
                  <a:pt x="157" y="261"/>
                  <a:pt x="157" y="261"/>
                </a:cubicBezTo>
                <a:cubicBezTo>
                  <a:pt x="158" y="261"/>
                  <a:pt x="160" y="260"/>
                  <a:pt x="160" y="258"/>
                </a:cubicBezTo>
                <a:cubicBezTo>
                  <a:pt x="160" y="256"/>
                  <a:pt x="158" y="254"/>
                  <a:pt x="157" y="254"/>
                </a:cubicBezTo>
                <a:close/>
                <a:moveTo>
                  <a:pt x="157" y="242"/>
                </a:moveTo>
                <a:cubicBezTo>
                  <a:pt x="104" y="242"/>
                  <a:pt x="104" y="242"/>
                  <a:pt x="104" y="242"/>
                </a:cubicBezTo>
                <a:cubicBezTo>
                  <a:pt x="102" y="242"/>
                  <a:pt x="100" y="244"/>
                  <a:pt x="100" y="245"/>
                </a:cubicBezTo>
                <a:cubicBezTo>
                  <a:pt x="100" y="247"/>
                  <a:pt x="102" y="249"/>
                  <a:pt x="104" y="249"/>
                </a:cubicBezTo>
                <a:cubicBezTo>
                  <a:pt x="157" y="249"/>
                  <a:pt x="157" y="249"/>
                  <a:pt x="157" y="249"/>
                </a:cubicBezTo>
                <a:cubicBezTo>
                  <a:pt x="158" y="249"/>
                  <a:pt x="160" y="247"/>
                  <a:pt x="160" y="245"/>
                </a:cubicBezTo>
                <a:cubicBezTo>
                  <a:pt x="160" y="244"/>
                  <a:pt x="158" y="242"/>
                  <a:pt x="157" y="242"/>
                </a:cubicBezTo>
                <a:close/>
                <a:moveTo>
                  <a:pt x="130" y="58"/>
                </a:moveTo>
                <a:cubicBezTo>
                  <a:pt x="92" y="58"/>
                  <a:pt x="61" y="89"/>
                  <a:pt x="61" y="127"/>
                </a:cubicBezTo>
                <a:cubicBezTo>
                  <a:pt x="61" y="144"/>
                  <a:pt x="72" y="162"/>
                  <a:pt x="75" y="167"/>
                </a:cubicBezTo>
                <a:cubicBezTo>
                  <a:pt x="80" y="175"/>
                  <a:pt x="80" y="175"/>
                  <a:pt x="80" y="175"/>
                </a:cubicBezTo>
                <a:cubicBezTo>
                  <a:pt x="89" y="189"/>
                  <a:pt x="97" y="202"/>
                  <a:pt x="99" y="218"/>
                </a:cubicBezTo>
                <a:cubicBezTo>
                  <a:pt x="99" y="221"/>
                  <a:pt x="102" y="223"/>
                  <a:pt x="106" y="223"/>
                </a:cubicBezTo>
                <a:cubicBezTo>
                  <a:pt x="156" y="223"/>
                  <a:pt x="156" y="223"/>
                  <a:pt x="156" y="223"/>
                </a:cubicBezTo>
                <a:cubicBezTo>
                  <a:pt x="159" y="223"/>
                  <a:pt x="162" y="221"/>
                  <a:pt x="163" y="218"/>
                </a:cubicBezTo>
                <a:cubicBezTo>
                  <a:pt x="165" y="201"/>
                  <a:pt x="173" y="187"/>
                  <a:pt x="182" y="172"/>
                </a:cubicBezTo>
                <a:cubicBezTo>
                  <a:pt x="185" y="167"/>
                  <a:pt x="185" y="167"/>
                  <a:pt x="185" y="167"/>
                </a:cubicBezTo>
                <a:cubicBezTo>
                  <a:pt x="189" y="162"/>
                  <a:pt x="199" y="144"/>
                  <a:pt x="199" y="127"/>
                </a:cubicBezTo>
                <a:cubicBezTo>
                  <a:pt x="199" y="89"/>
                  <a:pt x="168" y="58"/>
                  <a:pt x="130" y="58"/>
                </a:cubicBezTo>
                <a:close/>
                <a:moveTo>
                  <a:pt x="112" y="92"/>
                </a:moveTo>
                <a:cubicBezTo>
                  <a:pt x="99" y="99"/>
                  <a:pt x="91" y="112"/>
                  <a:pt x="91" y="127"/>
                </a:cubicBezTo>
                <a:cubicBezTo>
                  <a:pt x="91" y="128"/>
                  <a:pt x="91" y="132"/>
                  <a:pt x="93" y="138"/>
                </a:cubicBezTo>
                <a:cubicBezTo>
                  <a:pt x="94" y="141"/>
                  <a:pt x="93" y="145"/>
                  <a:pt x="89" y="146"/>
                </a:cubicBezTo>
                <a:cubicBezTo>
                  <a:pt x="86" y="147"/>
                  <a:pt x="82" y="146"/>
                  <a:pt x="81" y="142"/>
                </a:cubicBezTo>
                <a:cubicBezTo>
                  <a:pt x="79" y="138"/>
                  <a:pt x="77" y="132"/>
                  <a:pt x="77" y="127"/>
                </a:cubicBezTo>
                <a:cubicBezTo>
                  <a:pt x="77" y="107"/>
                  <a:pt x="88" y="89"/>
                  <a:pt x="106" y="80"/>
                </a:cubicBezTo>
                <a:cubicBezTo>
                  <a:pt x="109" y="78"/>
                  <a:pt x="113" y="80"/>
                  <a:pt x="115" y="83"/>
                </a:cubicBezTo>
                <a:cubicBezTo>
                  <a:pt x="117" y="86"/>
                  <a:pt x="115" y="90"/>
                  <a:pt x="112" y="92"/>
                </a:cubicBezTo>
                <a:close/>
                <a:moveTo>
                  <a:pt x="157" y="230"/>
                </a:moveTo>
                <a:cubicBezTo>
                  <a:pt x="104" y="230"/>
                  <a:pt x="104" y="230"/>
                  <a:pt x="104" y="230"/>
                </a:cubicBezTo>
                <a:cubicBezTo>
                  <a:pt x="102" y="230"/>
                  <a:pt x="100" y="231"/>
                  <a:pt x="100" y="233"/>
                </a:cubicBezTo>
                <a:cubicBezTo>
                  <a:pt x="100" y="235"/>
                  <a:pt x="102" y="236"/>
                  <a:pt x="104" y="236"/>
                </a:cubicBezTo>
                <a:cubicBezTo>
                  <a:pt x="157" y="236"/>
                  <a:pt x="157" y="236"/>
                  <a:pt x="157" y="236"/>
                </a:cubicBezTo>
                <a:cubicBezTo>
                  <a:pt x="158" y="236"/>
                  <a:pt x="160" y="235"/>
                  <a:pt x="160" y="233"/>
                </a:cubicBezTo>
                <a:cubicBezTo>
                  <a:pt x="160" y="231"/>
                  <a:pt x="158" y="230"/>
                  <a:pt x="157" y="23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8483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Obraz 19" descr="Obraz zawierający ubrania, osoba, dżinsy, na wolnym powietrzu&#10;&#10;Opis wygenerowany automatycznie">
            <a:extLst>
              <a:ext uri="{FF2B5EF4-FFF2-40B4-BE49-F238E27FC236}">
                <a16:creationId xmlns:a16="http://schemas.microsoft.com/office/drawing/2014/main" id="{53117230-0613-28C1-3C4A-83B7A63AC9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46" r="27698"/>
          <a:stretch/>
        </p:blipFill>
        <p:spPr>
          <a:xfrm>
            <a:off x="8741858" y="0"/>
            <a:ext cx="3850192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CB9A7AD-2F49-445C-A474-352443C55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1" y="513551"/>
            <a:ext cx="6457071" cy="658600"/>
          </a:xfrm>
        </p:spPr>
        <p:txBody>
          <a:bodyPr/>
          <a:lstStyle/>
          <a:p>
            <a:br>
              <a:rPr lang="pl-PL" dirty="0"/>
            </a:br>
            <a:br>
              <a:rPr lang="pl-PL" dirty="0"/>
            </a:br>
            <a:br>
              <a:rPr lang="pl-PL" dirty="0"/>
            </a:br>
            <a:r>
              <a:rPr lang="pl-PL" dirty="0"/>
              <a:t>KORZYŚCI DLA  E-SKLEPU I KONSUMENTA</a:t>
            </a:r>
            <a:br>
              <a:rPr lang="pl-PL" dirty="0"/>
            </a:b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1214013-F36A-42DE-962B-BBB1715E4B4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defTabSz="914377"/>
            <a:r>
              <a:rPr lang="pl-PL">
                <a:solidFill>
                  <a:prstClr val="black"/>
                </a:solidFill>
                <a:latin typeface="Delivery"/>
              </a:rPr>
              <a:t>DHL | Doręczenie do najbliższego punktu | Lipiec 2024</a:t>
            </a:r>
            <a:endParaRPr lang="en-US" dirty="0">
              <a:solidFill>
                <a:prstClr val="black"/>
              </a:solidFill>
              <a:latin typeface="Delivery"/>
            </a:endParaRPr>
          </a:p>
        </p:txBody>
      </p:sp>
      <p:sp>
        <p:nvSpPr>
          <p:cNvPr id="8" name="Arrow: Chevron 7">
            <a:extLst>
              <a:ext uri="{FF2B5EF4-FFF2-40B4-BE49-F238E27FC236}">
                <a16:creationId xmlns:a16="http://schemas.microsoft.com/office/drawing/2014/main" id="{822A2872-9144-4297-A441-37991E443D56}"/>
              </a:ext>
            </a:extLst>
          </p:cNvPr>
          <p:cNvSpPr/>
          <p:nvPr/>
        </p:nvSpPr>
        <p:spPr>
          <a:xfrm>
            <a:off x="6302254" y="1621633"/>
            <a:ext cx="576000" cy="1178136"/>
          </a:xfrm>
          <a:prstGeom prst="chevron">
            <a:avLst>
              <a:gd name="adj" fmla="val 7160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2000" tIns="192000" rIns="192000" bIns="192000" rtlCol="0" anchor="ctr"/>
          <a:lstStyle/>
          <a:p>
            <a:pPr defTabSz="914377"/>
            <a:endParaRPr lang="en-US" sz="1600" b="1" dirty="0">
              <a:solidFill>
                <a:prstClr val="black"/>
              </a:solidFill>
              <a:latin typeface="Delivery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3126EE07-6465-1D2A-7FC5-78D0447663CE}"/>
              </a:ext>
            </a:extLst>
          </p:cNvPr>
          <p:cNvSpPr txBox="1"/>
          <p:nvPr/>
        </p:nvSpPr>
        <p:spPr>
          <a:xfrm>
            <a:off x="3824598" y="2602833"/>
            <a:ext cx="2842756" cy="3132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108000" tIns="72000" rIns="72000" bIns="72000" rtlCol="0">
            <a:noAutofit/>
          </a:bodyPr>
          <a:lstStyle/>
          <a:p>
            <a:pPr defTabSz="914377" fontAlgn="base">
              <a:spcAft>
                <a:spcPts val="0"/>
              </a:spcAft>
            </a:pPr>
            <a:r>
              <a:rPr lang="pl-PL" sz="1600" b="1" dirty="0">
                <a:solidFill>
                  <a:prstClr val="black"/>
                </a:solidFill>
                <a:latin typeface="Delivery"/>
                <a:ea typeface="ＭＳ Ｐゴシック"/>
              </a:rPr>
              <a:t>KORZYŚCI DLA E-SKLEPU</a:t>
            </a:r>
            <a:br>
              <a:rPr lang="pl-PL" sz="1200" b="1" dirty="0">
                <a:solidFill>
                  <a:prstClr val="black"/>
                </a:solidFill>
                <a:latin typeface="Delivery"/>
                <a:ea typeface="ＭＳ Ｐゴシック"/>
              </a:rPr>
            </a:br>
            <a:endParaRPr lang="en-US" sz="1600" b="1">
              <a:solidFill>
                <a:prstClr val="black"/>
              </a:solidFill>
              <a:latin typeface="Delivery"/>
              <a:ea typeface="ＭＳ Ｐゴシック"/>
            </a:endParaRPr>
          </a:p>
          <a:p>
            <a:pPr marL="285750" indent="-285750" defTabSz="914377">
              <a:spcAft>
                <a:spcPts val="667"/>
              </a:spcAft>
              <a:buClr>
                <a:srgbClr val="D40511"/>
              </a:buClr>
              <a:buFont typeface="Wingdings" panose="05000000000000000000" pitchFamily="2" charset="2"/>
              <a:buChar char="§"/>
            </a:pPr>
            <a:r>
              <a:rPr lang="pl-PL" sz="1400" b="1">
                <a:solidFill>
                  <a:prstClr val="black"/>
                </a:solidFill>
                <a:latin typeface="Delivery"/>
              </a:rPr>
              <a:t>Proste </a:t>
            </a:r>
            <a:r>
              <a:rPr lang="pl-PL" sz="1400" b="1" dirty="0">
                <a:solidFill>
                  <a:prstClr val="black"/>
                </a:solidFill>
                <a:latin typeface="Delivery"/>
              </a:rPr>
              <a:t>rozwiązanie </a:t>
            </a:r>
            <a:r>
              <a:rPr lang="pl-PL" sz="1400" dirty="0">
                <a:solidFill>
                  <a:prstClr val="black"/>
                </a:solidFill>
                <a:latin typeface="Delivery"/>
              </a:rPr>
              <a:t>bez konieczności integracji mapy</a:t>
            </a:r>
          </a:p>
          <a:p>
            <a:pPr marL="285750" indent="-285750" defTabSz="914377">
              <a:spcAft>
                <a:spcPts val="667"/>
              </a:spcAft>
              <a:buClr>
                <a:srgbClr val="D40511"/>
              </a:buClr>
              <a:buFont typeface="Wingdings" panose="05000000000000000000" pitchFamily="2" charset="2"/>
              <a:buChar char="§"/>
            </a:pPr>
            <a:r>
              <a:rPr lang="pl-PL" sz="1400" b="1" dirty="0">
                <a:solidFill>
                  <a:prstClr val="black"/>
                </a:solidFill>
                <a:latin typeface="Delivery"/>
              </a:rPr>
              <a:t>Oszczędność</a:t>
            </a:r>
            <a:r>
              <a:rPr lang="pl-PL" sz="1400" dirty="0">
                <a:solidFill>
                  <a:prstClr val="black"/>
                </a:solidFill>
                <a:latin typeface="Delivery"/>
              </a:rPr>
              <a:t> czasu i pieniędzy</a:t>
            </a:r>
          </a:p>
          <a:p>
            <a:pPr marL="285750" indent="-285750" defTabSz="914377">
              <a:spcAft>
                <a:spcPts val="667"/>
              </a:spcAft>
              <a:buClr>
                <a:srgbClr val="D40511"/>
              </a:buClr>
              <a:buFont typeface="Wingdings" panose="05000000000000000000" pitchFamily="2" charset="2"/>
              <a:buChar char="§"/>
            </a:pPr>
            <a:r>
              <a:rPr lang="pl-PL" sz="1400" b="1" dirty="0">
                <a:solidFill>
                  <a:prstClr val="black"/>
                </a:solidFill>
                <a:latin typeface="Delivery"/>
              </a:rPr>
              <a:t>Niższa cena </a:t>
            </a:r>
            <a:r>
              <a:rPr lang="pl-PL" sz="1400" dirty="0">
                <a:solidFill>
                  <a:prstClr val="black"/>
                </a:solidFill>
                <a:latin typeface="Delivery"/>
              </a:rPr>
              <a:t>za ekonomiczną dostawę do DHL BOX i POP</a:t>
            </a:r>
          </a:p>
          <a:p>
            <a:pPr marL="285750" indent="-285750" defTabSz="914377">
              <a:spcAft>
                <a:spcPts val="667"/>
              </a:spcAft>
              <a:buClr>
                <a:srgbClr val="D40511"/>
              </a:buClr>
              <a:buFont typeface="Wingdings" panose="05000000000000000000" pitchFamily="2" charset="2"/>
              <a:buChar char="§"/>
            </a:pPr>
            <a:r>
              <a:rPr lang="pl-PL" sz="1400" b="1" dirty="0">
                <a:solidFill>
                  <a:prstClr val="black"/>
                </a:solidFill>
                <a:latin typeface="Delivery"/>
              </a:rPr>
              <a:t>Zadowolony klient </a:t>
            </a:r>
            <a:r>
              <a:rPr lang="pl-PL" sz="1400" dirty="0">
                <a:solidFill>
                  <a:prstClr val="black"/>
                </a:solidFill>
                <a:latin typeface="Delivery"/>
              </a:rPr>
              <a:t>– więcej opcji dostawy i uproszczony wybór</a:t>
            </a:r>
          </a:p>
          <a:p>
            <a:pPr marL="285750" indent="-285750" defTabSz="914377">
              <a:spcAft>
                <a:spcPts val="667"/>
              </a:spcAft>
              <a:buClr>
                <a:srgbClr val="D40511"/>
              </a:buClr>
              <a:buFont typeface="Wingdings" panose="05000000000000000000" pitchFamily="2" charset="2"/>
              <a:buChar char="§"/>
            </a:pPr>
            <a:r>
              <a:rPr lang="pl-PL" sz="1400" b="1" dirty="0">
                <a:solidFill>
                  <a:prstClr val="black"/>
                </a:solidFill>
                <a:latin typeface="Delivery"/>
              </a:rPr>
              <a:t>Skuteczność </a:t>
            </a:r>
            <a:r>
              <a:rPr lang="pl-PL" sz="1400" dirty="0">
                <a:solidFill>
                  <a:prstClr val="black"/>
                </a:solidFill>
                <a:latin typeface="Delivery"/>
              </a:rPr>
              <a:t>– doręczenie za pierwszym razem</a:t>
            </a:r>
          </a:p>
          <a:p>
            <a:pPr marL="285750" indent="-285750" defTabSz="914377">
              <a:spcAft>
                <a:spcPts val="667"/>
              </a:spcAft>
              <a:buClr>
                <a:srgbClr val="D40511"/>
              </a:buClr>
              <a:buFont typeface="Wingdings" panose="05000000000000000000" pitchFamily="2" charset="2"/>
              <a:buChar char="§"/>
            </a:pPr>
            <a:endParaRPr lang="pl-PL" sz="1600" dirty="0">
              <a:solidFill>
                <a:prstClr val="black"/>
              </a:solidFill>
              <a:latin typeface="Delivery"/>
            </a:endParaRP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D71F77D6-32CA-8DBA-0B83-2D3FF4EC1863}"/>
              </a:ext>
            </a:extLst>
          </p:cNvPr>
          <p:cNvSpPr txBox="1"/>
          <p:nvPr/>
        </p:nvSpPr>
        <p:spPr>
          <a:xfrm>
            <a:off x="359345" y="1404435"/>
            <a:ext cx="3060000" cy="443883"/>
          </a:xfrm>
          <a:prstGeom prst="rect">
            <a:avLst/>
          </a:prstGeom>
          <a:solidFill>
            <a:srgbClr val="D40511"/>
          </a:solidFill>
        </p:spPr>
        <p:txBody>
          <a:bodyPr wrap="square" lIns="108000" tIns="108000" rIns="108000" bIns="108000" rtlCol="0">
            <a:noAutofit/>
          </a:bodyPr>
          <a:lstStyle/>
          <a:p>
            <a:pPr algn="ctr">
              <a:lnSpc>
                <a:spcPct val="110000"/>
              </a:lnSpc>
              <a:spcAft>
                <a:spcPts val="500"/>
              </a:spcAft>
            </a:pPr>
            <a:r>
              <a:rPr lang="pl-PL" sz="1600" b="1" dirty="0">
                <a:solidFill>
                  <a:schemeClr val="bg1"/>
                </a:solidFill>
              </a:rPr>
              <a:t>DLA KOGO?</a:t>
            </a:r>
            <a:endParaRPr lang="en-GB" sz="1600" b="1" dirty="0" err="1">
              <a:solidFill>
                <a:schemeClr val="bg1"/>
              </a:solidFill>
            </a:endParaRPr>
          </a:p>
        </p:txBody>
      </p:sp>
      <p:cxnSp>
        <p:nvCxnSpPr>
          <p:cNvPr id="18" name="Łącznik prosty ze strzałką 17">
            <a:extLst>
              <a:ext uri="{FF2B5EF4-FFF2-40B4-BE49-F238E27FC236}">
                <a16:creationId xmlns:a16="http://schemas.microsoft.com/office/drawing/2014/main" id="{C4FFB4C8-55FD-ED80-AFCC-545FEB2C489D}"/>
              </a:ext>
            </a:extLst>
          </p:cNvPr>
          <p:cNvCxnSpPr>
            <a:cxnSpLocks/>
          </p:cNvCxnSpPr>
          <p:nvPr/>
        </p:nvCxnSpPr>
        <p:spPr>
          <a:xfrm>
            <a:off x="1876388" y="1898706"/>
            <a:ext cx="0" cy="648000"/>
          </a:xfrm>
          <a:prstGeom prst="straightConnector1">
            <a:avLst/>
          </a:prstGeom>
          <a:ln w="2540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ole tekstowe 21">
            <a:extLst>
              <a:ext uri="{FF2B5EF4-FFF2-40B4-BE49-F238E27FC236}">
                <a16:creationId xmlns:a16="http://schemas.microsoft.com/office/drawing/2014/main" id="{7C3DDE25-83D1-F2B5-09F6-DDAC436E532D}"/>
              </a:ext>
            </a:extLst>
          </p:cNvPr>
          <p:cNvSpPr txBox="1"/>
          <p:nvPr/>
        </p:nvSpPr>
        <p:spPr>
          <a:xfrm>
            <a:off x="345499" y="2608917"/>
            <a:ext cx="3060000" cy="350371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72000" tIns="72000" rIns="108000" bIns="72000" rtlCol="0">
            <a:noAutofit/>
          </a:bodyPr>
          <a:lstStyle/>
          <a:p>
            <a:pPr defTabSz="914377" fontAlgn="base">
              <a:spcAft>
                <a:spcPts val="0"/>
              </a:spcAft>
            </a:pPr>
            <a:r>
              <a:rPr lang="pl-PL" sz="1600" b="1" dirty="0">
                <a:solidFill>
                  <a:prstClr val="black"/>
                </a:solidFill>
                <a:latin typeface="Delivery"/>
              </a:rPr>
              <a:t>DLA NOWYCH KLIENTÓW, KTÓRZY CHCĄ ROZPOCZĄĆ WSPÓŁPRACĘ </a:t>
            </a:r>
          </a:p>
          <a:p>
            <a:pPr defTabSz="914377" fontAlgn="base">
              <a:spcAft>
                <a:spcPts val="0"/>
              </a:spcAft>
            </a:pPr>
            <a:endParaRPr lang="pl-PL" sz="1600" b="1" dirty="0">
              <a:solidFill>
                <a:prstClr val="black"/>
              </a:solidFill>
              <a:latin typeface="Delivery"/>
            </a:endParaRPr>
          </a:p>
          <a:p>
            <a:pPr defTabSz="914377" fontAlgn="base">
              <a:spcAft>
                <a:spcPts val="0"/>
              </a:spcAft>
            </a:pPr>
            <a:r>
              <a:rPr lang="pl-PL" sz="1600" dirty="0">
                <a:solidFill>
                  <a:prstClr val="black"/>
                </a:solidFill>
                <a:latin typeface="Delivery"/>
              </a:rPr>
              <a:t>2 SCENARIUSZE DLA  E-SKLEPU</a:t>
            </a:r>
            <a:br>
              <a:rPr lang="pl-PL" sz="1600" dirty="0">
                <a:solidFill>
                  <a:prstClr val="black"/>
                </a:solidFill>
                <a:latin typeface="Delivery"/>
              </a:rPr>
            </a:br>
            <a:r>
              <a:rPr lang="pl-PL" sz="1600" dirty="0">
                <a:solidFill>
                  <a:prstClr val="black"/>
                </a:solidFill>
                <a:latin typeface="Delivery"/>
              </a:rPr>
              <a:t> z integracją przez API</a:t>
            </a:r>
          </a:p>
          <a:p>
            <a:pPr defTabSz="914377" fontAlgn="base">
              <a:spcAft>
                <a:spcPts val="0"/>
              </a:spcAft>
            </a:pPr>
            <a:endParaRPr lang="pl-PL" sz="1600" dirty="0">
              <a:solidFill>
                <a:prstClr val="black"/>
              </a:solidFill>
              <a:latin typeface="Delivery"/>
            </a:endParaRPr>
          </a:p>
          <a:p>
            <a:pPr marL="285750" indent="-285750" defTabSz="914377" fontAlgn="base">
              <a:spcAft>
                <a:spcPts val="667"/>
              </a:spcAft>
              <a:buClr>
                <a:srgbClr val="D40511"/>
              </a:buClr>
              <a:buFont typeface="Wingdings" panose="05000000000000000000" pitchFamily="2" charset="2"/>
              <a:buChar char="§"/>
            </a:pPr>
            <a:r>
              <a:rPr lang="pl-PL" sz="1400" dirty="0">
                <a:solidFill>
                  <a:prstClr val="black"/>
                </a:solidFill>
                <a:latin typeface="Delivery"/>
              </a:rPr>
              <a:t>z  dodatkową integracją mapy punktów (obecny scenariusz)</a:t>
            </a:r>
            <a:br>
              <a:rPr lang="pl-PL" sz="1400" dirty="0">
                <a:solidFill>
                  <a:prstClr val="black"/>
                </a:solidFill>
                <a:latin typeface="Delivery"/>
              </a:rPr>
            </a:br>
            <a:endParaRPr lang="pl-PL" sz="1400" dirty="0">
              <a:solidFill>
                <a:prstClr val="black"/>
              </a:solidFill>
              <a:latin typeface="Delivery"/>
            </a:endParaRPr>
          </a:p>
          <a:p>
            <a:pPr marL="285750" indent="-285750" defTabSz="914377" fontAlgn="base">
              <a:spcAft>
                <a:spcPts val="667"/>
              </a:spcAft>
              <a:buClr>
                <a:srgbClr val="D40511"/>
              </a:buClr>
              <a:buFont typeface="Wingdings" panose="05000000000000000000" pitchFamily="2" charset="2"/>
              <a:buChar char="§"/>
            </a:pPr>
            <a:r>
              <a:rPr lang="pl-PL" sz="1400" dirty="0">
                <a:solidFill>
                  <a:prstClr val="black"/>
                </a:solidFill>
                <a:latin typeface="Delivery"/>
              </a:rPr>
              <a:t>bez konieczności integracji mapy punktów</a:t>
            </a:r>
            <a:endParaRPr lang="pl-PL" sz="1600" dirty="0">
              <a:solidFill>
                <a:prstClr val="black"/>
              </a:solidFill>
              <a:latin typeface="Delivery"/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B10A57EF-ADC0-0C8D-628B-5D94653C8D7A}"/>
              </a:ext>
            </a:extLst>
          </p:cNvPr>
          <p:cNvSpPr txBox="1"/>
          <p:nvPr/>
        </p:nvSpPr>
        <p:spPr>
          <a:xfrm>
            <a:off x="1623107" y="5569254"/>
            <a:ext cx="1429305" cy="331157"/>
          </a:xfrm>
          <a:prstGeom prst="rect">
            <a:avLst/>
          </a:prstGeom>
          <a:solidFill>
            <a:srgbClr val="D40511"/>
          </a:solidFill>
          <a:ln>
            <a:solidFill>
              <a:srgbClr val="D40511"/>
            </a:solidFill>
          </a:ln>
        </p:spPr>
        <p:txBody>
          <a:bodyPr wrap="square" lIns="72000" tIns="72000" rIns="72000" bIns="72000" rtlCol="0" anchor="ctr" anchorCtr="1">
            <a:noAutofit/>
          </a:bodyPr>
          <a:lstStyle/>
          <a:p>
            <a:pPr algn="l">
              <a:lnSpc>
                <a:spcPct val="110000"/>
              </a:lnSpc>
              <a:spcAft>
                <a:spcPts val="500"/>
              </a:spcAft>
            </a:pPr>
            <a:r>
              <a:rPr lang="pl-PL" sz="1600" b="1" dirty="0">
                <a:solidFill>
                  <a:schemeClr val="bg1"/>
                </a:solidFill>
                <a:latin typeface="Delivery"/>
              </a:rPr>
              <a:t>NOWOŚĆ</a:t>
            </a:r>
            <a:endParaRPr lang="en-GB" sz="1200" dirty="0">
              <a:solidFill>
                <a:schemeClr val="bg1"/>
              </a:solidFill>
            </a:endParaRPr>
          </a:p>
        </p:txBody>
      </p:sp>
      <p:pic>
        <p:nvPicPr>
          <p:cNvPr id="23" name="Picture 14" descr="Background pattern&#10;&#10;Description automatically generated">
            <a:extLst>
              <a:ext uri="{FF2B5EF4-FFF2-40B4-BE49-F238E27FC236}">
                <a16:creationId xmlns:a16="http://schemas.microsoft.com/office/drawing/2014/main" id="{D6095E5D-2877-4287-4635-069E3759CC3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8254" y="0"/>
            <a:ext cx="4455404" cy="6876000"/>
          </a:xfrm>
          <a:prstGeom prst="rect">
            <a:avLst/>
          </a:prstGeom>
        </p:spPr>
      </p:pic>
      <p:sp>
        <p:nvSpPr>
          <p:cNvPr id="31" name="pole tekstowe 30">
            <a:extLst>
              <a:ext uri="{FF2B5EF4-FFF2-40B4-BE49-F238E27FC236}">
                <a16:creationId xmlns:a16="http://schemas.microsoft.com/office/drawing/2014/main" id="{2D60E87C-E993-13BC-6CA1-3A1DCF8424BD}"/>
              </a:ext>
            </a:extLst>
          </p:cNvPr>
          <p:cNvSpPr txBox="1"/>
          <p:nvPr/>
        </p:nvSpPr>
        <p:spPr>
          <a:xfrm>
            <a:off x="6902240" y="2598770"/>
            <a:ext cx="2952000" cy="35823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72000" tIns="72000" rIns="108000" bIns="72000" rtlCol="0">
            <a:noAutofit/>
          </a:bodyPr>
          <a:lstStyle/>
          <a:p>
            <a:pPr defTabSz="914377" fontAlgn="base">
              <a:spcAft>
                <a:spcPts val="0"/>
              </a:spcAft>
            </a:pPr>
            <a:r>
              <a:rPr lang="pl-PL" sz="1600" b="1" dirty="0">
                <a:solidFill>
                  <a:prstClr val="black"/>
                </a:solidFill>
                <a:latin typeface="Delivery"/>
              </a:rPr>
              <a:t>KORZYŚCI DLA KUPUJĄCEGO</a:t>
            </a:r>
          </a:p>
          <a:p>
            <a:pPr defTabSz="914377" fontAlgn="base">
              <a:spcAft>
                <a:spcPts val="0"/>
              </a:spcAft>
            </a:pPr>
            <a:endParaRPr lang="pl-PL" sz="1600" dirty="0">
              <a:solidFill>
                <a:prstClr val="black"/>
              </a:solidFill>
              <a:latin typeface="Delivery"/>
            </a:endParaRPr>
          </a:p>
          <a:p>
            <a:pPr marL="285750" indent="-285750" defTabSz="914377" fontAlgn="base">
              <a:spcAft>
                <a:spcPts val="667"/>
              </a:spcAft>
              <a:buClr>
                <a:srgbClr val="D40511"/>
              </a:buClr>
              <a:buFont typeface="Wingdings" panose="05000000000000000000" pitchFamily="2" charset="2"/>
              <a:buChar char="§"/>
            </a:pPr>
            <a:r>
              <a:rPr lang="pl-PL" sz="1400" b="1" dirty="0">
                <a:solidFill>
                  <a:prstClr val="black"/>
                </a:solidFill>
                <a:latin typeface="Delivery"/>
              </a:rPr>
              <a:t>Wygoda </a:t>
            </a:r>
            <a:r>
              <a:rPr lang="pl-PL" sz="1400" dirty="0">
                <a:solidFill>
                  <a:prstClr val="black"/>
                </a:solidFill>
                <a:latin typeface="Delivery"/>
              </a:rPr>
              <a:t>– kupujący nie musi wskazywać punktu - DHL wybierze najbliższy!</a:t>
            </a:r>
          </a:p>
          <a:p>
            <a:pPr marL="285750" indent="-285750" defTabSz="914377" fontAlgn="base">
              <a:spcAft>
                <a:spcPts val="667"/>
              </a:spcAft>
              <a:buClr>
                <a:srgbClr val="D40511"/>
              </a:buClr>
              <a:buFont typeface="Wingdings" panose="05000000000000000000" pitchFamily="2" charset="2"/>
              <a:buChar char="§"/>
            </a:pPr>
            <a:r>
              <a:rPr lang="pl-PL" sz="1400" b="1" dirty="0">
                <a:solidFill>
                  <a:prstClr val="black"/>
                </a:solidFill>
                <a:latin typeface="Delivery"/>
              </a:rPr>
              <a:t>Niższa cena </a:t>
            </a:r>
          </a:p>
          <a:p>
            <a:pPr marL="285750" indent="-285750" defTabSz="914377" fontAlgn="base">
              <a:spcAft>
                <a:spcPts val="667"/>
              </a:spcAft>
              <a:buClr>
                <a:srgbClr val="D40511"/>
              </a:buClr>
              <a:buFont typeface="Wingdings" panose="05000000000000000000" pitchFamily="2" charset="2"/>
              <a:buChar char="§"/>
            </a:pPr>
            <a:r>
              <a:rPr lang="pl-PL" sz="1400" b="1" dirty="0">
                <a:solidFill>
                  <a:prstClr val="black"/>
                </a:solidFill>
                <a:latin typeface="Delivery"/>
              </a:rPr>
              <a:t>Dopasowanie  </a:t>
            </a:r>
            <a:r>
              <a:rPr lang="pl-PL" sz="1400" dirty="0">
                <a:solidFill>
                  <a:prstClr val="black"/>
                </a:solidFill>
                <a:latin typeface="Delivery"/>
              </a:rPr>
              <a:t>– kupujący nie musi czekać na kuriera w domu i sam decyduje, kiedy odbierze </a:t>
            </a:r>
            <a:r>
              <a:rPr lang="pl-PL" sz="1400">
                <a:solidFill>
                  <a:prstClr val="black"/>
                </a:solidFill>
                <a:latin typeface="Delivery"/>
              </a:rPr>
              <a:t>przesyłkę (2 </a:t>
            </a:r>
            <a:r>
              <a:rPr lang="pl-PL" sz="1400" dirty="0">
                <a:solidFill>
                  <a:prstClr val="black"/>
                </a:solidFill>
                <a:latin typeface="Delivery"/>
              </a:rPr>
              <a:t>dni </a:t>
            </a:r>
            <a:r>
              <a:rPr lang="pl-PL" sz="1400">
                <a:solidFill>
                  <a:prstClr val="black"/>
                </a:solidFill>
                <a:latin typeface="Delivery"/>
              </a:rPr>
              <a:t>na odbiór) </a:t>
            </a:r>
            <a:endParaRPr lang="pl-PL" sz="1400" b="1" dirty="0">
              <a:solidFill>
                <a:prstClr val="black"/>
              </a:solidFill>
              <a:latin typeface="Delivery"/>
            </a:endParaRPr>
          </a:p>
          <a:p>
            <a:pPr marL="285750" indent="-285750" defTabSz="914377" fontAlgn="base">
              <a:spcAft>
                <a:spcPts val="667"/>
              </a:spcAft>
              <a:buClr>
                <a:srgbClr val="D40511"/>
              </a:buClr>
              <a:buFont typeface="Wingdings" panose="05000000000000000000" pitchFamily="2" charset="2"/>
              <a:buChar char="§"/>
            </a:pPr>
            <a:r>
              <a:rPr lang="pl-PL" sz="1400" b="1" dirty="0">
                <a:solidFill>
                  <a:prstClr val="black"/>
                </a:solidFill>
                <a:latin typeface="Delivery"/>
              </a:rPr>
              <a:t>Ekologia </a:t>
            </a:r>
            <a:r>
              <a:rPr lang="pl-PL" sz="1400" dirty="0">
                <a:solidFill>
                  <a:prstClr val="black"/>
                </a:solidFill>
                <a:latin typeface="Delivery"/>
              </a:rPr>
              <a:t>– mniejszy ślad węglowy przy dostawie do puntu lub automatu</a:t>
            </a:r>
          </a:p>
          <a:p>
            <a:pPr defTabSz="914377" fontAlgn="base">
              <a:spcAft>
                <a:spcPts val="0"/>
              </a:spcAft>
            </a:pPr>
            <a:endParaRPr lang="pl-PL" sz="1600" dirty="0">
              <a:solidFill>
                <a:prstClr val="black"/>
              </a:solidFill>
              <a:latin typeface="Delivery"/>
            </a:endParaRP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E1A561B6-4F0A-4AA2-6B00-67EDD03DE09E}"/>
              </a:ext>
            </a:extLst>
          </p:cNvPr>
          <p:cNvSpPr txBox="1"/>
          <p:nvPr/>
        </p:nvSpPr>
        <p:spPr>
          <a:xfrm>
            <a:off x="3803643" y="1404435"/>
            <a:ext cx="4078557" cy="443883"/>
          </a:xfrm>
          <a:prstGeom prst="rect">
            <a:avLst/>
          </a:prstGeom>
          <a:solidFill>
            <a:srgbClr val="D40511"/>
          </a:solidFill>
        </p:spPr>
        <p:txBody>
          <a:bodyPr wrap="square" lIns="108000" tIns="108000" rIns="108000" bIns="108000" rtlCol="0">
            <a:noAutofit/>
          </a:bodyPr>
          <a:lstStyle/>
          <a:p>
            <a:pPr algn="ctr">
              <a:lnSpc>
                <a:spcPct val="110000"/>
              </a:lnSpc>
              <a:spcAft>
                <a:spcPts val="500"/>
              </a:spcAft>
            </a:pPr>
            <a:r>
              <a:rPr lang="pl-PL" sz="1600" b="1" dirty="0">
                <a:solidFill>
                  <a:schemeClr val="bg1"/>
                </a:solidFill>
              </a:rPr>
              <a:t>TANIO, SZYBKO, BEZ WYSIŁKU</a:t>
            </a:r>
            <a:endParaRPr lang="en-GB" sz="1600" b="1" dirty="0" err="1">
              <a:solidFill>
                <a:schemeClr val="bg1"/>
              </a:solidFill>
            </a:endParaRPr>
          </a:p>
        </p:txBody>
      </p:sp>
      <p:cxnSp>
        <p:nvCxnSpPr>
          <p:cNvPr id="27" name="Łącznik prosty ze strzałką 26">
            <a:extLst>
              <a:ext uri="{FF2B5EF4-FFF2-40B4-BE49-F238E27FC236}">
                <a16:creationId xmlns:a16="http://schemas.microsoft.com/office/drawing/2014/main" id="{AD4B665E-C656-49FA-B676-D4FC1DD47FBA}"/>
              </a:ext>
            </a:extLst>
          </p:cNvPr>
          <p:cNvCxnSpPr>
            <a:cxnSpLocks/>
          </p:cNvCxnSpPr>
          <p:nvPr/>
        </p:nvCxnSpPr>
        <p:spPr>
          <a:xfrm>
            <a:off x="4439479" y="1898706"/>
            <a:ext cx="0" cy="648000"/>
          </a:xfrm>
          <a:prstGeom prst="straightConnector1">
            <a:avLst/>
          </a:prstGeom>
          <a:ln w="22225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Łącznik prosty ze strzałką 27">
            <a:extLst>
              <a:ext uri="{FF2B5EF4-FFF2-40B4-BE49-F238E27FC236}">
                <a16:creationId xmlns:a16="http://schemas.microsoft.com/office/drawing/2014/main" id="{82D0B2F4-9238-55B3-3250-F31645BBAB5E}"/>
              </a:ext>
            </a:extLst>
          </p:cNvPr>
          <p:cNvCxnSpPr>
            <a:cxnSpLocks/>
          </p:cNvCxnSpPr>
          <p:nvPr/>
        </p:nvCxnSpPr>
        <p:spPr>
          <a:xfrm>
            <a:off x="7411279" y="1898706"/>
            <a:ext cx="0" cy="648000"/>
          </a:xfrm>
          <a:prstGeom prst="straightConnector1">
            <a:avLst/>
          </a:prstGeom>
          <a:ln w="22225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05155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>
            <a:extLst>
              <a:ext uri="{FF2B5EF4-FFF2-40B4-BE49-F238E27FC236}">
                <a16:creationId xmlns:a16="http://schemas.microsoft.com/office/drawing/2014/main" id="{D44B8078-81DC-D3FA-14D2-F8BE6E207DA1}"/>
              </a:ext>
            </a:extLst>
          </p:cNvPr>
          <p:cNvSpPr txBox="1">
            <a:spLocks/>
          </p:cNvSpPr>
          <p:nvPr/>
        </p:nvSpPr>
        <p:spPr>
          <a:xfrm>
            <a:off x="432001" y="513551"/>
            <a:ext cx="11327999" cy="6586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37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kern="120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/>
              <a:t>KOSZYK W E-SKLEPIE – DANE I WYBÓR FORMY DOSTAWY PRZEZ KUPUJĘCEGO </a:t>
            </a:r>
            <a:br>
              <a:rPr lang="pl-PL" dirty="0"/>
            </a:b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1214013-F36A-42DE-962B-BBB1715E4B4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defTabSz="914377"/>
            <a:r>
              <a:rPr lang="pl-PL">
                <a:solidFill>
                  <a:prstClr val="black"/>
                </a:solidFill>
                <a:latin typeface="Delivery"/>
              </a:rPr>
              <a:t>DHL | Doręczenie do najbliższego punktu | Lipiec 2024</a:t>
            </a:r>
            <a:endParaRPr lang="en-US" dirty="0">
              <a:solidFill>
                <a:prstClr val="black"/>
              </a:solidFill>
              <a:latin typeface="Delivery"/>
            </a:endParaRPr>
          </a:p>
        </p:txBody>
      </p:sp>
      <p:sp>
        <p:nvSpPr>
          <p:cNvPr id="16" name="TextBox 39">
            <a:extLst>
              <a:ext uri="{FF2B5EF4-FFF2-40B4-BE49-F238E27FC236}">
                <a16:creationId xmlns:a16="http://schemas.microsoft.com/office/drawing/2014/main" id="{1AD4EE56-8441-4DEA-1B84-102C665592C1}"/>
              </a:ext>
            </a:extLst>
          </p:cNvPr>
          <p:cNvSpPr txBox="1"/>
          <p:nvPr/>
        </p:nvSpPr>
        <p:spPr>
          <a:xfrm>
            <a:off x="6001305" y="1029607"/>
            <a:ext cx="5732743" cy="1044000"/>
          </a:xfrm>
          <a:prstGeom prst="rect">
            <a:avLst/>
          </a:prstGeom>
          <a:gradFill flip="none" rotWithShape="1">
            <a:gsLst>
              <a:gs pos="79000">
                <a:srgbClr val="FFDE59"/>
              </a:gs>
              <a:gs pos="30000">
                <a:schemeClr val="accent3">
                  <a:lumMod val="100000"/>
                </a:schemeClr>
              </a:gs>
              <a:gs pos="100000">
                <a:srgbClr val="FFF0B2"/>
              </a:gs>
            </a:gsLst>
            <a:lin ang="16740000" scaled="0"/>
            <a:tileRect/>
          </a:gradFill>
        </p:spPr>
        <p:txBody>
          <a:bodyPr vert="horz" lIns="144000" tIns="72000" rIns="144000" bIns="72000" rtlCol="0">
            <a:noAutofit/>
          </a:bodyPr>
          <a:lstStyle>
            <a:lvl1pPr lvl="0" indent="0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None/>
              <a:defRPr sz="1200"/>
            </a:lvl1pPr>
            <a:lvl2pPr marL="180000" lvl="1" indent="-180000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sz="1200"/>
            </a:lvl2pPr>
            <a:lvl3pPr marL="360000" lvl="2" indent="-180000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/>
            </a:lvl3pPr>
            <a:lvl4pPr marL="540000" lvl="3" indent="-180000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/>
            </a:lvl4pPr>
            <a:lvl5pPr marL="0" lvl="4" indent="0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None/>
              <a:defRPr sz="1500"/>
            </a:lvl5pPr>
            <a:lvl6pPr marL="0" lvl="5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1200" b="1"/>
            </a:lvl6pPr>
            <a:lvl7pPr marL="180000" lvl="6" indent="-180000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chemeClr val="accent4"/>
              </a:buClr>
              <a:buFont typeface="+mj-lt"/>
              <a:buAutoNum type="arabicPeriod"/>
              <a:defRPr sz="1200"/>
            </a:lvl7pPr>
            <a:lvl8pPr marL="25717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8pPr>
            <a:lvl9pPr marL="29146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9pPr>
          </a:lstStyle>
          <a:p>
            <a:pPr lvl="5"/>
            <a:r>
              <a:rPr lang="pl-PL" sz="1600" b="1" dirty="0">
                <a:solidFill>
                  <a:srgbClr val="D40511"/>
                </a:solidFill>
              </a:rPr>
              <a:t>KROK </a:t>
            </a:r>
            <a:r>
              <a:rPr lang="pl-PL" sz="1600" dirty="0">
                <a:solidFill>
                  <a:srgbClr val="D40511"/>
                </a:solidFill>
              </a:rPr>
              <a:t>2</a:t>
            </a:r>
            <a:r>
              <a:rPr lang="pl-PL" sz="1600" b="1" dirty="0">
                <a:solidFill>
                  <a:srgbClr val="D40511"/>
                </a:solidFill>
              </a:rPr>
              <a:t> – WYBÓR DOSTAWY</a:t>
            </a:r>
          </a:p>
          <a:p>
            <a:pPr lvl="5"/>
            <a:endParaRPr lang="pl-PL" sz="800" b="1" dirty="0">
              <a:solidFill>
                <a:srgbClr val="D40511"/>
              </a:solidFill>
            </a:endParaRPr>
          </a:p>
          <a:p>
            <a:pPr lvl="5">
              <a:buClr>
                <a:srgbClr val="D40511"/>
              </a:buClr>
            </a:pPr>
            <a:r>
              <a:rPr lang="pl-PL" b="0" dirty="0"/>
              <a:t>jeśli kupujący wybierze doręczenie DHL Blisko Ciebie, dane automatu DHL BOX lub punktu POP pojawią się na etykiecie</a:t>
            </a:r>
            <a:endParaRPr lang="de-DE" b="0" dirty="0"/>
          </a:p>
        </p:txBody>
      </p:sp>
      <p:sp>
        <p:nvSpPr>
          <p:cNvPr id="15" name="TextBox 39">
            <a:extLst>
              <a:ext uri="{FF2B5EF4-FFF2-40B4-BE49-F238E27FC236}">
                <a16:creationId xmlns:a16="http://schemas.microsoft.com/office/drawing/2014/main" id="{C2AEDB91-8809-9885-D9A7-2B565080079F}"/>
              </a:ext>
            </a:extLst>
          </p:cNvPr>
          <p:cNvSpPr txBox="1"/>
          <p:nvPr/>
        </p:nvSpPr>
        <p:spPr>
          <a:xfrm>
            <a:off x="431999" y="1029607"/>
            <a:ext cx="5148000" cy="1044000"/>
          </a:xfrm>
          <a:prstGeom prst="rect">
            <a:avLst/>
          </a:prstGeom>
          <a:gradFill flip="none" rotWithShape="1">
            <a:gsLst>
              <a:gs pos="79000">
                <a:srgbClr val="FFDE59"/>
              </a:gs>
              <a:gs pos="30000">
                <a:schemeClr val="accent3">
                  <a:lumMod val="100000"/>
                </a:schemeClr>
              </a:gs>
              <a:gs pos="100000">
                <a:srgbClr val="FFF0B2"/>
              </a:gs>
            </a:gsLst>
            <a:lin ang="16740000" scaled="0"/>
            <a:tileRect/>
          </a:gradFill>
        </p:spPr>
        <p:txBody>
          <a:bodyPr vert="horz" lIns="144000" tIns="72000" rIns="144000" bIns="72000" rtlCol="0">
            <a:noAutofit/>
          </a:bodyPr>
          <a:lstStyle>
            <a:lvl1pPr lvl="0" indent="0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None/>
              <a:defRPr sz="1200"/>
            </a:lvl1pPr>
            <a:lvl2pPr marL="180000" lvl="1" indent="-180000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sz="1200"/>
            </a:lvl2pPr>
            <a:lvl3pPr marL="360000" lvl="2" indent="-180000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/>
            </a:lvl3pPr>
            <a:lvl4pPr marL="540000" lvl="3" indent="-180000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/>
            </a:lvl4pPr>
            <a:lvl5pPr marL="0" lvl="4" indent="0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None/>
              <a:defRPr sz="1500"/>
            </a:lvl5pPr>
            <a:lvl6pPr marL="0" lvl="5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1200" b="1"/>
            </a:lvl6pPr>
            <a:lvl7pPr marL="180000" lvl="6" indent="-180000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chemeClr val="accent4"/>
              </a:buClr>
              <a:buFont typeface="+mj-lt"/>
              <a:buAutoNum type="arabicPeriod"/>
              <a:defRPr sz="1200"/>
            </a:lvl7pPr>
            <a:lvl8pPr marL="25717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8pPr>
            <a:lvl9pPr marL="29146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9pPr>
          </a:lstStyle>
          <a:p>
            <a:pPr lvl="5"/>
            <a:r>
              <a:rPr lang="pl-PL" sz="1600" b="1" dirty="0">
                <a:solidFill>
                  <a:srgbClr val="D40511"/>
                </a:solidFill>
              </a:rPr>
              <a:t>KROK 1 – DANE ODBIORCY</a:t>
            </a:r>
          </a:p>
          <a:p>
            <a:pPr lvl="5"/>
            <a:endParaRPr lang="pl-PL" sz="800" b="1" dirty="0">
              <a:solidFill>
                <a:srgbClr val="D40511"/>
              </a:solidFill>
            </a:endParaRPr>
          </a:p>
          <a:p>
            <a:pPr marL="285750" lvl="5" indent="-285750">
              <a:buClr>
                <a:srgbClr val="D40511"/>
              </a:buClr>
              <a:buFont typeface="Wingdings" panose="05000000000000000000" pitchFamily="2" charset="2"/>
              <a:buChar char="§"/>
            </a:pPr>
            <a:r>
              <a:rPr lang="pl-PL" b="0" dirty="0"/>
              <a:t>adres e-mail i/lub numer telefonu</a:t>
            </a:r>
          </a:p>
          <a:p>
            <a:pPr marL="285750" lvl="5" indent="-285750">
              <a:buClr>
                <a:srgbClr val="D40511"/>
              </a:buClr>
              <a:buFont typeface="Wingdings" panose="05000000000000000000" pitchFamily="2" charset="2"/>
              <a:buChar char="§"/>
            </a:pPr>
            <a:r>
              <a:rPr lang="pl-PL" b="0" dirty="0"/>
              <a:t>dane adresowe pozwalające na wygenerowanie współrzędnych GPS </a:t>
            </a:r>
            <a:endParaRPr lang="pl-PL" dirty="0"/>
          </a:p>
          <a:p>
            <a:endParaRPr lang="de-DE" sz="1600" dirty="0"/>
          </a:p>
        </p:txBody>
      </p:sp>
      <p:pic>
        <p:nvPicPr>
          <p:cNvPr id="20" name="Obraz 19">
            <a:extLst>
              <a:ext uri="{FF2B5EF4-FFF2-40B4-BE49-F238E27FC236}">
                <a16:creationId xmlns:a16="http://schemas.microsoft.com/office/drawing/2014/main" id="{A05370B4-24D2-CF70-BAD9-D280166639D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3111" t="3999" r="38070" b="4021"/>
          <a:stretch/>
        </p:blipFill>
        <p:spPr>
          <a:xfrm>
            <a:off x="80217" y="2156034"/>
            <a:ext cx="4904246" cy="4701966"/>
          </a:xfrm>
          <a:prstGeom prst="rect">
            <a:avLst/>
          </a:prstGeom>
        </p:spPr>
      </p:pic>
      <p:sp>
        <p:nvSpPr>
          <p:cNvPr id="9" name="TextBox 39">
            <a:extLst>
              <a:ext uri="{FF2B5EF4-FFF2-40B4-BE49-F238E27FC236}">
                <a16:creationId xmlns:a16="http://schemas.microsoft.com/office/drawing/2014/main" id="{3715570D-A2D6-2DED-6491-B9F3E49CB719}"/>
              </a:ext>
            </a:extLst>
          </p:cNvPr>
          <p:cNvSpPr txBox="1"/>
          <p:nvPr/>
        </p:nvSpPr>
        <p:spPr>
          <a:xfrm>
            <a:off x="7010446" y="5460839"/>
            <a:ext cx="2425653" cy="865467"/>
          </a:xfrm>
          <a:prstGeom prst="rect">
            <a:avLst/>
          </a:prstGeom>
          <a:gradFill flip="none" rotWithShape="1">
            <a:gsLst>
              <a:gs pos="79000">
                <a:srgbClr val="FFDE59"/>
              </a:gs>
              <a:gs pos="30000">
                <a:schemeClr val="accent3">
                  <a:lumMod val="100000"/>
                </a:schemeClr>
              </a:gs>
              <a:gs pos="100000">
                <a:srgbClr val="FFF0B2"/>
              </a:gs>
            </a:gsLst>
            <a:lin ang="16740000" scaled="0"/>
            <a:tileRect/>
          </a:gradFill>
        </p:spPr>
        <p:txBody>
          <a:bodyPr vert="horz" lIns="144000" tIns="144000" rIns="144000" bIns="72000" rtlCol="0" anchor="ctr" anchorCtr="0">
            <a:noAutofit/>
          </a:bodyPr>
          <a:lstStyle>
            <a:lvl1pPr lvl="0" indent="0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None/>
              <a:defRPr sz="1200"/>
            </a:lvl1pPr>
            <a:lvl2pPr marL="180000" lvl="1" indent="-180000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sz="1200"/>
            </a:lvl2pPr>
            <a:lvl3pPr marL="360000" lvl="2" indent="-180000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/>
            </a:lvl3pPr>
            <a:lvl4pPr marL="540000" lvl="3" indent="-180000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/>
            </a:lvl4pPr>
            <a:lvl5pPr marL="0" lvl="4" indent="0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None/>
              <a:defRPr sz="1500"/>
            </a:lvl5pPr>
            <a:lvl6pPr marL="0" lvl="5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1200" b="1"/>
            </a:lvl6pPr>
            <a:lvl7pPr marL="180000" lvl="6" indent="-180000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chemeClr val="accent4"/>
              </a:buClr>
              <a:buFont typeface="+mj-lt"/>
              <a:buAutoNum type="arabicPeriod"/>
              <a:defRPr sz="1200"/>
            </a:lvl7pPr>
            <a:lvl8pPr marL="25717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8pPr>
            <a:lvl9pPr marL="29146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9pPr>
          </a:lstStyle>
          <a:p>
            <a:pPr lvl="5"/>
            <a:endParaRPr lang="pl-PL" sz="1000" b="1" dirty="0">
              <a:solidFill>
                <a:srgbClr val="D40511"/>
              </a:solidFill>
            </a:endParaRPr>
          </a:p>
          <a:p>
            <a:pPr lvl="5" algn="ctr">
              <a:buClr>
                <a:srgbClr val="D40511"/>
              </a:buClr>
            </a:pPr>
            <a:r>
              <a:rPr lang="pl-PL" sz="1000" dirty="0"/>
              <a:t>DHL BLISKO CIEBIE</a:t>
            </a:r>
            <a:br>
              <a:rPr lang="pl-PL" sz="1000" b="0" dirty="0"/>
            </a:br>
            <a:r>
              <a:rPr lang="pl-PL" sz="1000" b="0" dirty="0"/>
              <a:t>Doręczenie do najbliższego punktu</a:t>
            </a:r>
          </a:p>
          <a:p>
            <a:pPr lvl="5" algn="ctr">
              <a:buClr>
                <a:srgbClr val="D40511"/>
              </a:buClr>
            </a:pPr>
            <a:r>
              <a:rPr lang="pl-PL" sz="1000" b="0" dirty="0"/>
              <a:t>Adres punktu będzie widoczny dopiero na etykiecie</a:t>
            </a:r>
          </a:p>
          <a:p>
            <a:pPr lvl="5">
              <a:buClr>
                <a:srgbClr val="D40511"/>
              </a:buClr>
            </a:pPr>
            <a:endParaRPr lang="pl-PL" sz="1600" b="0" dirty="0"/>
          </a:p>
        </p:txBody>
      </p:sp>
      <p:pic>
        <p:nvPicPr>
          <p:cNvPr id="5" name="Obraz 4" descr="Obraz zawierający tekst, Czcionka, zrzut ekranu, design&#10;&#10;Opis wygenerowany automatycznie">
            <a:extLst>
              <a:ext uri="{FF2B5EF4-FFF2-40B4-BE49-F238E27FC236}">
                <a16:creationId xmlns:a16="http://schemas.microsoft.com/office/drawing/2014/main" id="{8ACAFC5D-BE3F-A6CC-2550-A0A1D4D565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463" y="2604794"/>
            <a:ext cx="6749585" cy="2772000"/>
          </a:xfrm>
          <a:prstGeom prst="rect">
            <a:avLst/>
          </a:prstGeom>
        </p:spPr>
      </p:pic>
      <p:sp>
        <p:nvSpPr>
          <p:cNvPr id="7" name="Prostokąt 6">
            <a:extLst>
              <a:ext uri="{FF2B5EF4-FFF2-40B4-BE49-F238E27FC236}">
                <a16:creationId xmlns:a16="http://schemas.microsoft.com/office/drawing/2014/main" id="{0E91A0C9-0C98-18FC-64AA-11B6EC1C537F}"/>
              </a:ext>
            </a:extLst>
          </p:cNvPr>
          <p:cNvSpPr/>
          <p:nvPr/>
        </p:nvSpPr>
        <p:spPr>
          <a:xfrm>
            <a:off x="7182337" y="3990794"/>
            <a:ext cx="2088000" cy="540000"/>
          </a:xfrm>
          <a:prstGeom prst="rect">
            <a:avLst/>
          </a:prstGeom>
          <a:solidFill>
            <a:schemeClr val="tx2">
              <a:alpha val="0"/>
            </a:schemeClr>
          </a:solidFill>
          <a:ln>
            <a:solidFill>
              <a:srgbClr val="D405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36000" rIns="72000" bIns="36000" rtlCol="0" anchor="t">
            <a:spAutoFit/>
          </a:bodyPr>
          <a:lstStyle/>
          <a:p>
            <a:pPr algn="l"/>
            <a:endParaRPr lang="en-GB" sz="1200" dirty="0" err="1">
              <a:solidFill>
                <a:schemeClr val="tx1"/>
              </a:solidFill>
            </a:endParaRPr>
          </a:p>
        </p:txBody>
      </p:sp>
      <p:cxnSp>
        <p:nvCxnSpPr>
          <p:cNvPr id="32" name="Łącznik prosty ze strzałką 31">
            <a:extLst>
              <a:ext uri="{FF2B5EF4-FFF2-40B4-BE49-F238E27FC236}">
                <a16:creationId xmlns:a16="http://schemas.microsoft.com/office/drawing/2014/main" id="{BDADFABB-E0E7-71E9-86D6-8CFD74F215A4}"/>
              </a:ext>
            </a:extLst>
          </p:cNvPr>
          <p:cNvCxnSpPr>
            <a:cxnSpLocks/>
          </p:cNvCxnSpPr>
          <p:nvPr/>
        </p:nvCxnSpPr>
        <p:spPr>
          <a:xfrm>
            <a:off x="9940097" y="4323288"/>
            <a:ext cx="0" cy="1512000"/>
          </a:xfrm>
          <a:prstGeom prst="straightConnector1">
            <a:avLst/>
          </a:prstGeom>
          <a:ln w="28575">
            <a:solidFill>
              <a:srgbClr val="D4051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Łącznik prosty 32">
            <a:extLst>
              <a:ext uri="{FF2B5EF4-FFF2-40B4-BE49-F238E27FC236}">
                <a16:creationId xmlns:a16="http://schemas.microsoft.com/office/drawing/2014/main" id="{223A1A57-6E38-E233-FB95-753B497F4B9F}"/>
              </a:ext>
            </a:extLst>
          </p:cNvPr>
          <p:cNvCxnSpPr>
            <a:cxnSpLocks/>
          </p:cNvCxnSpPr>
          <p:nvPr/>
        </p:nvCxnSpPr>
        <p:spPr>
          <a:xfrm>
            <a:off x="9451007" y="4272344"/>
            <a:ext cx="504000" cy="0"/>
          </a:xfrm>
          <a:prstGeom prst="line">
            <a:avLst/>
          </a:prstGeom>
          <a:ln w="28575">
            <a:solidFill>
              <a:srgbClr val="D4051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Łącznik prosty 33">
            <a:extLst>
              <a:ext uri="{FF2B5EF4-FFF2-40B4-BE49-F238E27FC236}">
                <a16:creationId xmlns:a16="http://schemas.microsoft.com/office/drawing/2014/main" id="{6D4F22DB-A1A4-0E16-D92A-D509C6C1E9E1}"/>
              </a:ext>
            </a:extLst>
          </p:cNvPr>
          <p:cNvCxnSpPr>
            <a:cxnSpLocks/>
          </p:cNvCxnSpPr>
          <p:nvPr/>
        </p:nvCxnSpPr>
        <p:spPr>
          <a:xfrm flipH="1">
            <a:off x="9436099" y="5876155"/>
            <a:ext cx="504000" cy="0"/>
          </a:xfrm>
          <a:prstGeom prst="line">
            <a:avLst/>
          </a:prstGeom>
          <a:ln w="28575">
            <a:solidFill>
              <a:srgbClr val="D4051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36843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2A155A96-646C-1E28-218B-D4A25DDF0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318" y="163161"/>
            <a:ext cx="11327997" cy="658600"/>
          </a:xfrm>
        </p:spPr>
        <p:txBody>
          <a:bodyPr/>
          <a:lstStyle/>
          <a:p>
            <a:r>
              <a:rPr lang="pl-PL" dirty="0"/>
              <a:t>DHL24 – SKRÓCENIE PROCESU WYBORU PUNKTU</a:t>
            </a:r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B885B5F1-C0F0-D1A9-3699-FD0EE26E67B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31999" y="6405310"/>
            <a:ext cx="10823376" cy="184665"/>
          </a:xfrm>
        </p:spPr>
        <p:txBody>
          <a:bodyPr/>
          <a:lstStyle/>
          <a:p>
            <a:pPr defTabSz="914377"/>
            <a:r>
              <a:rPr lang="pl-PL">
                <a:solidFill>
                  <a:prstClr val="black"/>
                </a:solidFill>
                <a:latin typeface="Delivery"/>
              </a:rPr>
              <a:t>DHL | Doręczenie do najbliższego punktu | Lipiec 2024</a:t>
            </a:r>
            <a:endParaRPr lang="en-US" dirty="0">
              <a:solidFill>
                <a:prstClr val="black"/>
              </a:solidFill>
              <a:latin typeface="Delivery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CB0ABF4D-57D7-7CDB-8BC6-6A9F528F69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458" y="881619"/>
            <a:ext cx="8525874" cy="5358518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189A3FC0-65F3-EB02-1A70-5A82A4E77B85}"/>
              </a:ext>
            </a:extLst>
          </p:cNvPr>
          <p:cNvSpPr txBox="1"/>
          <p:nvPr/>
        </p:nvSpPr>
        <p:spPr>
          <a:xfrm>
            <a:off x="5937646" y="5036066"/>
            <a:ext cx="1429305" cy="331157"/>
          </a:xfrm>
          <a:prstGeom prst="rect">
            <a:avLst/>
          </a:prstGeom>
          <a:solidFill>
            <a:srgbClr val="D40511"/>
          </a:solidFill>
          <a:ln>
            <a:solidFill>
              <a:srgbClr val="D40511"/>
            </a:solidFill>
          </a:ln>
        </p:spPr>
        <p:txBody>
          <a:bodyPr wrap="square" lIns="72000" tIns="72000" rIns="72000" bIns="72000" rtlCol="0" anchor="ctr" anchorCtr="1">
            <a:noAutofit/>
          </a:bodyPr>
          <a:lstStyle/>
          <a:p>
            <a:pPr algn="l">
              <a:lnSpc>
                <a:spcPct val="110000"/>
              </a:lnSpc>
              <a:spcAft>
                <a:spcPts val="500"/>
              </a:spcAft>
            </a:pPr>
            <a:r>
              <a:rPr lang="pl-PL" sz="1600" b="1" dirty="0">
                <a:solidFill>
                  <a:schemeClr val="bg1"/>
                </a:solidFill>
                <a:latin typeface="Delivery"/>
              </a:rPr>
              <a:t>NOWOŚĆ</a:t>
            </a:r>
            <a:endParaRPr lang="en-GB" sz="1200" dirty="0">
              <a:solidFill>
                <a:schemeClr val="bg1"/>
              </a:solidFill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5735A117-7349-7325-66A3-8AD3EFD5BA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73" r="14573"/>
          <a:stretch/>
        </p:blipFill>
        <p:spPr>
          <a:xfrm>
            <a:off x="8416936" y="0"/>
            <a:ext cx="3860297" cy="6876000"/>
          </a:xfrm>
          <a:prstGeom prst="rect">
            <a:avLst/>
          </a:prstGeom>
        </p:spPr>
      </p:pic>
      <p:pic>
        <p:nvPicPr>
          <p:cNvPr id="7" name="Picture 14" descr="Background pattern&#10;&#10;Description automatically generated">
            <a:extLst>
              <a:ext uri="{FF2B5EF4-FFF2-40B4-BE49-F238E27FC236}">
                <a16:creationId xmlns:a16="http://schemas.microsoft.com/office/drawing/2014/main" id="{4FE64890-A0DB-9A14-DA5D-A8BC1495FC93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1900" y="-21589"/>
            <a:ext cx="1048434" cy="6876000"/>
          </a:xfrm>
          <a:prstGeom prst="rect">
            <a:avLst/>
          </a:prstGeom>
        </p:spPr>
      </p:pic>
      <p:sp>
        <p:nvSpPr>
          <p:cNvPr id="6" name="TextBox 39">
            <a:extLst>
              <a:ext uri="{FF2B5EF4-FFF2-40B4-BE49-F238E27FC236}">
                <a16:creationId xmlns:a16="http://schemas.microsoft.com/office/drawing/2014/main" id="{7518300A-C08B-45C1-6EDD-E037C287CFA6}"/>
              </a:ext>
            </a:extLst>
          </p:cNvPr>
          <p:cNvSpPr txBox="1"/>
          <p:nvPr/>
        </p:nvSpPr>
        <p:spPr>
          <a:xfrm>
            <a:off x="274193" y="4810724"/>
            <a:ext cx="2425653" cy="1008000"/>
          </a:xfrm>
          <a:prstGeom prst="rect">
            <a:avLst/>
          </a:prstGeom>
          <a:gradFill flip="none" rotWithShape="1">
            <a:gsLst>
              <a:gs pos="79000">
                <a:srgbClr val="FFDE59"/>
              </a:gs>
              <a:gs pos="30000">
                <a:schemeClr val="accent3">
                  <a:lumMod val="100000"/>
                </a:schemeClr>
              </a:gs>
              <a:gs pos="100000">
                <a:srgbClr val="FFF0B2"/>
              </a:gs>
            </a:gsLst>
            <a:lin ang="16740000" scaled="0"/>
            <a:tileRect/>
          </a:gradFill>
        </p:spPr>
        <p:txBody>
          <a:bodyPr vert="horz" lIns="144000" tIns="144000" rIns="144000" bIns="72000" rtlCol="0" anchor="ctr" anchorCtr="0">
            <a:noAutofit/>
          </a:bodyPr>
          <a:lstStyle>
            <a:lvl1pPr lvl="0" indent="0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None/>
              <a:defRPr sz="1200"/>
            </a:lvl1pPr>
            <a:lvl2pPr marL="180000" lvl="1" indent="-180000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sz="1200"/>
            </a:lvl2pPr>
            <a:lvl3pPr marL="360000" lvl="2" indent="-180000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/>
            </a:lvl3pPr>
            <a:lvl4pPr marL="540000" lvl="3" indent="-180000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/>
            </a:lvl4pPr>
            <a:lvl5pPr marL="0" lvl="4" indent="0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None/>
              <a:defRPr sz="1500"/>
            </a:lvl5pPr>
            <a:lvl6pPr marL="0" lvl="5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1200" b="1"/>
            </a:lvl6pPr>
            <a:lvl7pPr marL="180000" lvl="6" indent="-180000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chemeClr val="accent4"/>
              </a:buClr>
              <a:buFont typeface="+mj-lt"/>
              <a:buAutoNum type="arabicPeriod"/>
              <a:defRPr sz="1200"/>
            </a:lvl7pPr>
            <a:lvl8pPr marL="25717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8pPr>
            <a:lvl9pPr marL="29146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9pPr>
          </a:lstStyle>
          <a:p>
            <a:pPr lvl="5"/>
            <a:endParaRPr lang="pl-PL" sz="1000" b="1" dirty="0">
              <a:solidFill>
                <a:srgbClr val="D40511"/>
              </a:solidFill>
            </a:endParaRPr>
          </a:p>
          <a:p>
            <a:pPr lvl="5" algn="ctr">
              <a:buClr>
                <a:srgbClr val="D40511"/>
              </a:buClr>
            </a:pPr>
            <a:r>
              <a:rPr lang="pl-PL" sz="1000" dirty="0"/>
              <a:t>DHL BLISKO CIEBIE W DHL 24</a:t>
            </a:r>
            <a:br>
              <a:rPr lang="pl-PL" sz="1000" b="0" dirty="0"/>
            </a:br>
            <a:r>
              <a:rPr lang="pl-PL" sz="1000" b="0" dirty="0"/>
              <a:t>Sprzedawca przygotowując przesyłkę w DHL24 nie musi wybierać punktu z mapy. DHL podpowiada najbliższy punkt na postawie współrzędnych</a:t>
            </a:r>
          </a:p>
          <a:p>
            <a:pPr lvl="5">
              <a:buClr>
                <a:srgbClr val="D40511"/>
              </a:buClr>
            </a:pPr>
            <a:endParaRPr lang="pl-PL" sz="1600" b="0" dirty="0"/>
          </a:p>
        </p:txBody>
      </p:sp>
      <p:cxnSp>
        <p:nvCxnSpPr>
          <p:cNvPr id="12" name="Łącznik prosty 11">
            <a:extLst>
              <a:ext uri="{FF2B5EF4-FFF2-40B4-BE49-F238E27FC236}">
                <a16:creationId xmlns:a16="http://schemas.microsoft.com/office/drawing/2014/main" id="{5A251DA0-52DF-157B-6902-EC392A0CD164}"/>
              </a:ext>
            </a:extLst>
          </p:cNvPr>
          <p:cNvCxnSpPr>
            <a:cxnSpLocks/>
          </p:cNvCxnSpPr>
          <p:nvPr/>
        </p:nvCxnSpPr>
        <p:spPr>
          <a:xfrm>
            <a:off x="2751666" y="5036066"/>
            <a:ext cx="695914" cy="0"/>
          </a:xfrm>
          <a:prstGeom prst="line">
            <a:avLst/>
          </a:prstGeom>
          <a:ln w="28575">
            <a:solidFill>
              <a:srgbClr val="D4051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38129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2A155A96-646C-1E28-218B-D4A25DDF0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318" y="163161"/>
            <a:ext cx="11327997" cy="658600"/>
          </a:xfrm>
        </p:spPr>
        <p:txBody>
          <a:bodyPr/>
          <a:lstStyle/>
          <a:p>
            <a:r>
              <a:rPr lang="pl-PL" dirty="0"/>
              <a:t>KONKURENCJA</a:t>
            </a:r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B885B5F1-C0F0-D1A9-3699-FD0EE26E67B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31999" y="6405310"/>
            <a:ext cx="10823376" cy="184665"/>
          </a:xfrm>
        </p:spPr>
        <p:txBody>
          <a:bodyPr/>
          <a:lstStyle/>
          <a:p>
            <a:pPr defTabSz="914377"/>
            <a:r>
              <a:rPr lang="pl-PL">
                <a:solidFill>
                  <a:prstClr val="black"/>
                </a:solidFill>
                <a:latin typeface="Delivery"/>
              </a:rPr>
              <a:t>DHL | Doręczenie do najbliższego punktu | Lipiec 2024</a:t>
            </a:r>
            <a:endParaRPr lang="en-US" dirty="0">
              <a:solidFill>
                <a:prstClr val="black"/>
              </a:solidFill>
              <a:latin typeface="Delivery"/>
            </a:endParaRPr>
          </a:p>
        </p:txBody>
      </p:sp>
      <p:grpSp>
        <p:nvGrpSpPr>
          <p:cNvPr id="5" name="Grupa 4">
            <a:extLst>
              <a:ext uri="{FF2B5EF4-FFF2-40B4-BE49-F238E27FC236}">
                <a16:creationId xmlns:a16="http://schemas.microsoft.com/office/drawing/2014/main" id="{48A3319A-B642-B562-18F9-14BA8B3A0281}"/>
              </a:ext>
            </a:extLst>
          </p:cNvPr>
          <p:cNvGrpSpPr/>
          <p:nvPr/>
        </p:nvGrpSpPr>
        <p:grpSpPr>
          <a:xfrm>
            <a:off x="7390094" y="1324691"/>
            <a:ext cx="4292407" cy="2692549"/>
            <a:chOff x="5283645" y="1766370"/>
            <a:chExt cx="4292407" cy="2692549"/>
          </a:xfrm>
        </p:grpSpPr>
        <p:pic>
          <p:nvPicPr>
            <p:cNvPr id="6" name="Obraz 5">
              <a:extLst>
                <a:ext uri="{FF2B5EF4-FFF2-40B4-BE49-F238E27FC236}">
                  <a16:creationId xmlns:a16="http://schemas.microsoft.com/office/drawing/2014/main" id="{7C0230ED-730F-0C5A-982F-C37E5EB749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83647" y="1766370"/>
              <a:ext cx="4292405" cy="2621655"/>
            </a:xfrm>
            <a:prstGeom prst="rect">
              <a:avLst/>
            </a:prstGeom>
          </p:spPr>
        </p:pic>
        <p:sp>
          <p:nvSpPr>
            <p:cNvPr id="7" name="pole tekstowe 6">
              <a:extLst>
                <a:ext uri="{FF2B5EF4-FFF2-40B4-BE49-F238E27FC236}">
                  <a16:creationId xmlns:a16="http://schemas.microsoft.com/office/drawing/2014/main" id="{B174FA17-D847-8218-6EA7-8EE353101FAC}"/>
                </a:ext>
              </a:extLst>
            </p:cNvPr>
            <p:cNvSpPr txBox="1"/>
            <p:nvPr/>
          </p:nvSpPr>
          <p:spPr>
            <a:xfrm>
              <a:off x="5283645" y="3428998"/>
              <a:ext cx="2765960" cy="227560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lIns="36000" tIns="36000" rIns="36000" bIns="36000" rtlCol="0" anchor="t" anchorCtr="1">
              <a:spAutoFit/>
            </a:bodyPr>
            <a:lstStyle/>
            <a:p>
              <a:pPr algn="ctr">
                <a:lnSpc>
                  <a:spcPct val="110000"/>
                </a:lnSpc>
                <a:spcAft>
                  <a:spcPts val="500"/>
                </a:spcAft>
              </a:pPr>
              <a:r>
                <a:rPr lang="pl-PL" sz="900" b="1" dirty="0">
                  <a:solidFill>
                    <a:schemeClr val="accent4"/>
                  </a:solidFill>
                </a:rPr>
                <a:t>BRAK WYBORU METODY I MIEJSCA DOSTAWY</a:t>
              </a:r>
            </a:p>
          </p:txBody>
        </p:sp>
        <p:sp>
          <p:nvSpPr>
            <p:cNvPr id="8" name="pole tekstowe 7">
              <a:extLst>
                <a:ext uri="{FF2B5EF4-FFF2-40B4-BE49-F238E27FC236}">
                  <a16:creationId xmlns:a16="http://schemas.microsoft.com/office/drawing/2014/main" id="{DC3F30F9-7812-0042-A277-3366CF16768A}"/>
                </a:ext>
              </a:extLst>
            </p:cNvPr>
            <p:cNvSpPr txBox="1"/>
            <p:nvPr/>
          </p:nvSpPr>
          <p:spPr>
            <a:xfrm>
              <a:off x="8274725" y="3933784"/>
              <a:ext cx="1204836" cy="525135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lIns="36000" tIns="36000" rIns="36000" bIns="36000" rtlCol="0">
              <a:spAutoFit/>
            </a:bodyPr>
            <a:lstStyle/>
            <a:p>
              <a:pPr algn="ctr">
                <a:lnSpc>
                  <a:spcPct val="110000"/>
                </a:lnSpc>
                <a:spcAft>
                  <a:spcPts val="500"/>
                </a:spcAft>
              </a:pPr>
              <a:r>
                <a:rPr lang="pl-PL" sz="900" b="1" dirty="0">
                  <a:solidFill>
                    <a:schemeClr val="accent4"/>
                  </a:solidFill>
                </a:rPr>
                <a:t>BRAK INFO O METODZIE I MIEJSCU DOSTAWY</a:t>
              </a:r>
            </a:p>
          </p:txBody>
        </p:sp>
      </p:grpSp>
      <p:sp>
        <p:nvSpPr>
          <p:cNvPr id="12" name="Rectangle 9">
            <a:extLst>
              <a:ext uri="{FF2B5EF4-FFF2-40B4-BE49-F238E27FC236}">
                <a16:creationId xmlns:a16="http://schemas.microsoft.com/office/drawing/2014/main" id="{7A9C62AC-D243-D3E1-A0BD-958A6A79489F}"/>
              </a:ext>
            </a:extLst>
          </p:cNvPr>
          <p:cNvSpPr/>
          <p:nvPr/>
        </p:nvSpPr>
        <p:spPr>
          <a:xfrm>
            <a:off x="379600" y="3869309"/>
            <a:ext cx="5088121" cy="157439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defTabSz="914377"/>
            <a:br>
              <a:rPr lang="pl-PL" sz="1200" b="1" dirty="0">
                <a:solidFill>
                  <a:srgbClr val="C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</a:br>
            <a:br>
              <a:rPr lang="pl-PL" sz="1200" b="1" dirty="0">
                <a:solidFill>
                  <a:srgbClr val="C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</a:br>
            <a:endParaRPr lang="pl-PL" sz="1600" dirty="0">
              <a:solidFill>
                <a:prstClr val="black"/>
              </a:solidFill>
              <a:latin typeface="Delivery"/>
            </a:endParaRPr>
          </a:p>
          <a:p>
            <a:pPr defTabSz="914377"/>
            <a:endParaRPr lang="en-GB" sz="1600" dirty="0">
              <a:solidFill>
                <a:prstClr val="black"/>
              </a:solidFill>
              <a:latin typeface="Delivery"/>
            </a:endParaRP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308B6D24-B8DC-25C3-8A00-A16F6ECF7E25}"/>
              </a:ext>
            </a:extLst>
          </p:cNvPr>
          <p:cNvSpPr txBox="1"/>
          <p:nvPr/>
        </p:nvSpPr>
        <p:spPr>
          <a:xfrm>
            <a:off x="517684" y="3946346"/>
            <a:ext cx="5062861" cy="1317862"/>
          </a:xfrm>
          <a:prstGeom prst="rect">
            <a:avLst/>
          </a:prstGeom>
          <a:noFill/>
        </p:spPr>
        <p:txBody>
          <a:bodyPr wrap="square" lIns="36000" tIns="36000" rIns="36000" bIns="36000" rtlCol="0">
            <a:noAutofit/>
          </a:bodyPr>
          <a:lstStyle/>
          <a:p>
            <a:pPr defTabSz="914377"/>
            <a:r>
              <a:rPr lang="pl-PL" sz="1400" dirty="0">
                <a:latin typeface="Delivery Arabic" panose="020F0503020204020204" pitchFamily="34" charset="-78"/>
                <a:ea typeface="Delivery Arabic" panose="020F0503020204020204" pitchFamily="34" charset="-78"/>
                <a:cs typeface="Delivery Arabic" panose="020F0503020204020204" pitchFamily="34" charset="-78"/>
                <a:sym typeface="Fira Sans Extra Condensed Medium"/>
              </a:rPr>
              <a:t>Na rynku spotykane są </a:t>
            </a:r>
            <a:r>
              <a:rPr lang="pl-PL" sz="1400" b="1" dirty="0">
                <a:latin typeface="Delivery Arabic" panose="020F0503020204020204" pitchFamily="34" charset="-78"/>
                <a:ea typeface="Delivery Arabic" panose="020F0503020204020204" pitchFamily="34" charset="-78"/>
                <a:cs typeface="Delivery Arabic" panose="020F0503020204020204" pitchFamily="34" charset="-78"/>
                <a:sym typeface="Fira Sans Extra Condensed Medium"/>
              </a:rPr>
              <a:t>różne formy </a:t>
            </a:r>
            <a:r>
              <a:rPr lang="pl-PL" sz="1400" dirty="0">
                <a:latin typeface="Delivery Arabic" panose="020F0503020204020204" pitchFamily="34" charset="-78"/>
                <a:ea typeface="Delivery Arabic" panose="020F0503020204020204" pitchFamily="34" charset="-78"/>
                <a:cs typeface="Delivery Arabic" panose="020F0503020204020204" pitchFamily="34" charset="-78"/>
                <a:sym typeface="Fira Sans Extra Condensed Medium"/>
              </a:rPr>
              <a:t>Doręczenia do najbliższego punktu: </a:t>
            </a:r>
          </a:p>
          <a:p>
            <a:pPr marL="285750" indent="-285750" defTabSz="914377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pl-PL" sz="1400" dirty="0">
                <a:latin typeface="Delivery Arabic" panose="020F0503020204020204" pitchFamily="34" charset="-78"/>
                <a:ea typeface="Delivery Arabic" panose="020F0503020204020204" pitchFamily="34" charset="-78"/>
                <a:cs typeface="Delivery Arabic" panose="020F0503020204020204" pitchFamily="34" charset="-78"/>
                <a:sym typeface="Fira Sans Extra Condensed Medium"/>
              </a:rPr>
              <a:t>pozostawiają kupującemu możliwość zmiany podpowiadanego punktu</a:t>
            </a:r>
          </a:p>
          <a:p>
            <a:pPr marL="285750" indent="-285750" defTabSz="914377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pl-PL" sz="1400" dirty="0">
                <a:latin typeface="Delivery Arabic" panose="020F0503020204020204" pitchFamily="34" charset="-78"/>
                <a:ea typeface="Delivery Arabic" panose="020F0503020204020204" pitchFamily="34" charset="-78"/>
                <a:cs typeface="Delivery Arabic" panose="020F0503020204020204" pitchFamily="34" charset="-78"/>
                <a:sym typeface="Fira Sans Extra Condensed Medium"/>
              </a:rPr>
              <a:t>nie dające możliwości zmiany </a:t>
            </a:r>
          </a:p>
          <a:p>
            <a:pPr marL="285750" indent="-285750" defTabSz="914377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pl-PL" sz="1400" dirty="0">
                <a:latin typeface="Delivery Arabic" panose="020F0503020204020204" pitchFamily="34" charset="-78"/>
                <a:ea typeface="Delivery Arabic" panose="020F0503020204020204" pitchFamily="34" charset="-78"/>
                <a:cs typeface="Delivery Arabic" panose="020F0503020204020204" pitchFamily="34" charset="-78"/>
                <a:sym typeface="Fira Sans Extra Condensed Medium"/>
              </a:rPr>
              <a:t>bez informacji o adresie wybranego punktu</a:t>
            </a:r>
            <a:endParaRPr lang="pl-PL" sz="1200" dirty="0">
              <a:latin typeface="Delivery"/>
            </a:endParaRPr>
          </a:p>
          <a:p>
            <a:pPr algn="l">
              <a:lnSpc>
                <a:spcPct val="110000"/>
              </a:lnSpc>
              <a:spcAft>
                <a:spcPts val="500"/>
              </a:spcAft>
            </a:pPr>
            <a:endParaRPr lang="en-GB" sz="1200" dirty="0" err="1"/>
          </a:p>
        </p:txBody>
      </p:sp>
      <p:grpSp>
        <p:nvGrpSpPr>
          <p:cNvPr id="14" name="Grupa 13">
            <a:extLst>
              <a:ext uri="{FF2B5EF4-FFF2-40B4-BE49-F238E27FC236}">
                <a16:creationId xmlns:a16="http://schemas.microsoft.com/office/drawing/2014/main" id="{11DAB30D-B0A9-50B6-DE24-85731227192D}"/>
              </a:ext>
            </a:extLst>
          </p:cNvPr>
          <p:cNvGrpSpPr/>
          <p:nvPr/>
        </p:nvGrpSpPr>
        <p:grpSpPr>
          <a:xfrm>
            <a:off x="5732707" y="4171778"/>
            <a:ext cx="6374434" cy="2008099"/>
            <a:chOff x="5066743" y="104616"/>
            <a:chExt cx="6374434" cy="2008099"/>
          </a:xfrm>
        </p:grpSpPr>
        <p:pic>
          <p:nvPicPr>
            <p:cNvPr id="15" name="Obraz 14">
              <a:extLst>
                <a:ext uri="{FF2B5EF4-FFF2-40B4-BE49-F238E27FC236}">
                  <a16:creationId xmlns:a16="http://schemas.microsoft.com/office/drawing/2014/main" id="{BB4F4EC3-74D1-A305-D00B-6B0B91E52FB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710182" y="362345"/>
              <a:ext cx="1730995" cy="1750370"/>
            </a:xfrm>
            <a:prstGeom prst="rect">
              <a:avLst/>
            </a:prstGeom>
          </p:spPr>
        </p:pic>
        <p:pic>
          <p:nvPicPr>
            <p:cNvPr id="16" name="Obraz 15">
              <a:extLst>
                <a:ext uri="{FF2B5EF4-FFF2-40B4-BE49-F238E27FC236}">
                  <a16:creationId xmlns:a16="http://schemas.microsoft.com/office/drawing/2014/main" id="{2EDEBC8A-0F63-7FE5-FE16-B541AC1501E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66743" y="593111"/>
              <a:ext cx="4643439" cy="1402806"/>
            </a:xfrm>
            <a:prstGeom prst="rect">
              <a:avLst/>
            </a:prstGeom>
          </p:spPr>
        </p:pic>
        <p:pic>
          <p:nvPicPr>
            <p:cNvPr id="17" name="Picture 4" descr="The Meaning of Temu's Logo: The “Team Up, Price Down ...">
              <a:extLst>
                <a:ext uri="{FF2B5EF4-FFF2-40B4-BE49-F238E27FC236}">
                  <a16:creationId xmlns:a16="http://schemas.microsoft.com/office/drawing/2014/main" id="{6F31C512-FA38-1489-C41C-F696FE5803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5213" y="104616"/>
              <a:ext cx="800856" cy="5335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pole tekstowe 17">
              <a:extLst>
                <a:ext uri="{FF2B5EF4-FFF2-40B4-BE49-F238E27FC236}">
                  <a16:creationId xmlns:a16="http://schemas.microsoft.com/office/drawing/2014/main" id="{AB8936B8-BFB3-A4BD-AA87-588FBA95B0C5}"/>
                </a:ext>
              </a:extLst>
            </p:cNvPr>
            <p:cNvSpPr txBox="1"/>
            <p:nvPr/>
          </p:nvSpPr>
          <p:spPr>
            <a:xfrm>
              <a:off x="5066743" y="1768879"/>
              <a:ext cx="2461382" cy="220436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lIns="36000" tIns="36000" rIns="36000" bIns="36000" rtlCol="0">
              <a:spAutoFit/>
            </a:bodyPr>
            <a:lstStyle/>
            <a:p>
              <a:pPr algn="ctr">
                <a:lnSpc>
                  <a:spcPct val="110000"/>
                </a:lnSpc>
                <a:spcAft>
                  <a:spcPts val="500"/>
                </a:spcAft>
              </a:pPr>
              <a:r>
                <a:rPr lang="pl-PL" sz="900" b="1" dirty="0">
                  <a:solidFill>
                    <a:schemeClr val="accent4"/>
                  </a:solidFill>
                </a:rPr>
                <a:t>PODPOWIADANA NAJBLIŻSZA LOKALIZACJA</a:t>
              </a:r>
            </a:p>
          </p:txBody>
        </p:sp>
        <p:sp>
          <p:nvSpPr>
            <p:cNvPr id="19" name="pole tekstowe 18">
              <a:extLst>
                <a:ext uri="{FF2B5EF4-FFF2-40B4-BE49-F238E27FC236}">
                  <a16:creationId xmlns:a16="http://schemas.microsoft.com/office/drawing/2014/main" id="{28F36473-3A9E-DD50-9B60-A5A04C4CF631}"/>
                </a:ext>
              </a:extLst>
            </p:cNvPr>
            <p:cNvSpPr txBox="1"/>
            <p:nvPr/>
          </p:nvSpPr>
          <p:spPr>
            <a:xfrm>
              <a:off x="7358688" y="632623"/>
              <a:ext cx="2359884" cy="220436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lIns="36000" tIns="36000" rIns="36000" bIns="36000" rtlCol="0" anchor="t" anchorCtr="1">
              <a:spAutoFit/>
            </a:bodyPr>
            <a:lstStyle>
              <a:defPPr>
                <a:defRPr lang="pl-PL"/>
              </a:defPPr>
              <a:lvl1pPr algn="ctr">
                <a:lnSpc>
                  <a:spcPct val="110000"/>
                </a:lnSpc>
                <a:spcAft>
                  <a:spcPts val="500"/>
                </a:spcAft>
                <a:defRPr sz="900" b="1">
                  <a:solidFill>
                    <a:schemeClr val="accent4"/>
                  </a:solidFill>
                </a:defRPr>
              </a:lvl1pPr>
            </a:lstStyle>
            <a:p>
              <a:r>
                <a:rPr lang="pl-PL" dirty="0"/>
                <a:t>MOŻLIWOŚĆ ZMIANY MIEJSCA DOSTAWY</a:t>
              </a:r>
            </a:p>
          </p:txBody>
        </p:sp>
      </p:grpSp>
      <p:sp>
        <p:nvSpPr>
          <p:cNvPr id="27" name="Rectangle 9">
            <a:extLst>
              <a:ext uri="{FF2B5EF4-FFF2-40B4-BE49-F238E27FC236}">
                <a16:creationId xmlns:a16="http://schemas.microsoft.com/office/drawing/2014/main" id="{AE8552C5-20F3-7766-7BB1-A763D1D6B8EA}"/>
              </a:ext>
            </a:extLst>
          </p:cNvPr>
          <p:cNvSpPr/>
          <p:nvPr/>
        </p:nvSpPr>
        <p:spPr>
          <a:xfrm>
            <a:off x="379784" y="1446413"/>
            <a:ext cx="5999637" cy="658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defTabSz="914377"/>
            <a:br>
              <a:rPr lang="pl-PL" sz="1200" b="1" dirty="0">
                <a:solidFill>
                  <a:srgbClr val="C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</a:br>
            <a:br>
              <a:rPr lang="pl-PL" sz="1200" b="1" dirty="0">
                <a:solidFill>
                  <a:srgbClr val="C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</a:br>
            <a:endParaRPr lang="pl-PL" sz="1600" dirty="0">
              <a:solidFill>
                <a:prstClr val="black"/>
              </a:solidFill>
              <a:latin typeface="Delivery"/>
            </a:endParaRPr>
          </a:p>
          <a:p>
            <a:pPr defTabSz="914377"/>
            <a:endParaRPr lang="en-GB" sz="1600" dirty="0">
              <a:solidFill>
                <a:prstClr val="black"/>
              </a:solidFill>
              <a:latin typeface="Delivery"/>
            </a:endParaRPr>
          </a:p>
        </p:txBody>
      </p:sp>
      <p:sp>
        <p:nvSpPr>
          <p:cNvPr id="28" name="pole tekstowe 27">
            <a:extLst>
              <a:ext uri="{FF2B5EF4-FFF2-40B4-BE49-F238E27FC236}">
                <a16:creationId xmlns:a16="http://schemas.microsoft.com/office/drawing/2014/main" id="{0FEAD430-D183-72C9-7037-AD1A9EFEEF14}"/>
              </a:ext>
            </a:extLst>
          </p:cNvPr>
          <p:cNvSpPr txBox="1"/>
          <p:nvPr/>
        </p:nvSpPr>
        <p:spPr>
          <a:xfrm>
            <a:off x="509499" y="1610816"/>
            <a:ext cx="5565091" cy="360000"/>
          </a:xfrm>
          <a:prstGeom prst="rect">
            <a:avLst/>
          </a:prstGeom>
          <a:noFill/>
        </p:spPr>
        <p:txBody>
          <a:bodyPr wrap="square" lIns="36000" tIns="36000" rIns="36000" bIns="36000" rtlCol="0">
            <a:noAutofit/>
          </a:bodyPr>
          <a:lstStyle/>
          <a:p>
            <a:pPr defTabSz="914377"/>
            <a:r>
              <a:rPr lang="pl-PL" sz="1400" dirty="0">
                <a:latin typeface="Delivery Arabic" panose="020F0503020204020204" pitchFamily="34" charset="-78"/>
                <a:ea typeface="Delivery Arabic" panose="020F0503020204020204" pitchFamily="34" charset="-78"/>
                <a:cs typeface="Delivery Arabic" panose="020F0503020204020204" pitchFamily="34" charset="-78"/>
                <a:sym typeface="Fira Sans Extra Condensed Medium"/>
              </a:rPr>
              <a:t>U czołowych konkurentów </a:t>
            </a:r>
            <a:r>
              <a:rPr lang="pl-PL" sz="1400" b="1" dirty="0">
                <a:latin typeface="Delivery Arabic" panose="020F0503020204020204" pitchFamily="34" charset="-78"/>
                <a:ea typeface="Delivery Arabic" panose="020F0503020204020204" pitchFamily="34" charset="-78"/>
                <a:cs typeface="Delivery Arabic" panose="020F0503020204020204" pitchFamily="34" charset="-78"/>
                <a:sym typeface="Fira Sans Extra Condensed Medium"/>
              </a:rPr>
              <a:t>b</a:t>
            </a:r>
            <a:r>
              <a:rPr lang="pl-PL" sz="1400" b="1" dirty="0">
                <a:latin typeface="Delivery Arabic" panose="020F0503020204020204" pitchFamily="34" charset="-78"/>
                <a:ea typeface="Delivery Arabic" panose="020F0503020204020204" pitchFamily="34" charset="-78"/>
                <a:cs typeface="Delivery Arabic" panose="020F0503020204020204" pitchFamily="34" charset="-78"/>
                <a:sym typeface="Wingdings" panose="05000000000000000000" pitchFamily="2" charset="2"/>
              </a:rPr>
              <a:t>rak podobnej wystandaryzowanej usługi</a:t>
            </a:r>
            <a:endParaRPr lang="en-GB" sz="1200" b="1" dirty="0" err="1"/>
          </a:p>
        </p:txBody>
      </p:sp>
      <p:pic>
        <p:nvPicPr>
          <p:cNvPr id="32" name="Obraz 31">
            <a:extLst>
              <a:ext uri="{FF2B5EF4-FFF2-40B4-BE49-F238E27FC236}">
                <a16:creationId xmlns:a16="http://schemas.microsoft.com/office/drawing/2014/main" id="{B8B043E7-8296-89BE-F031-2794C176B3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09282" y="2247264"/>
            <a:ext cx="856167" cy="381124"/>
          </a:xfrm>
          <a:prstGeom prst="rect">
            <a:avLst/>
          </a:prstGeom>
        </p:spPr>
      </p:pic>
      <p:pic>
        <p:nvPicPr>
          <p:cNvPr id="33" name="Obraz 32">
            <a:extLst>
              <a:ext uri="{FF2B5EF4-FFF2-40B4-BE49-F238E27FC236}">
                <a16:creationId xmlns:a16="http://schemas.microsoft.com/office/drawing/2014/main" id="{CD6D1D10-E4A9-69F2-E18D-07813CC0077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96735" y="2250913"/>
            <a:ext cx="800100" cy="328613"/>
          </a:xfrm>
          <a:prstGeom prst="rect">
            <a:avLst/>
          </a:prstGeom>
        </p:spPr>
      </p:pic>
      <p:pic>
        <p:nvPicPr>
          <p:cNvPr id="34" name="Obraz 33">
            <a:extLst>
              <a:ext uri="{FF2B5EF4-FFF2-40B4-BE49-F238E27FC236}">
                <a16:creationId xmlns:a16="http://schemas.microsoft.com/office/drawing/2014/main" id="{867DBA03-2792-A8D6-E448-95C1FAA28BB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40391" y="2201416"/>
            <a:ext cx="762000" cy="390525"/>
          </a:xfrm>
          <a:prstGeom prst="rect">
            <a:avLst/>
          </a:prstGeom>
        </p:spPr>
      </p:pic>
      <p:pic>
        <p:nvPicPr>
          <p:cNvPr id="35" name="Obraz 34">
            <a:extLst>
              <a:ext uri="{FF2B5EF4-FFF2-40B4-BE49-F238E27FC236}">
                <a16:creationId xmlns:a16="http://schemas.microsoft.com/office/drawing/2014/main" id="{96AFB68D-A1AF-B962-E0E8-BD9674A9E30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30864" y="2311002"/>
            <a:ext cx="842963" cy="252412"/>
          </a:xfrm>
          <a:prstGeom prst="rect">
            <a:avLst/>
          </a:prstGeom>
        </p:spPr>
      </p:pic>
      <p:cxnSp>
        <p:nvCxnSpPr>
          <p:cNvPr id="36" name="Gerade Verbindung 8">
            <a:extLst>
              <a:ext uri="{FF2B5EF4-FFF2-40B4-BE49-F238E27FC236}">
                <a16:creationId xmlns:a16="http://schemas.microsoft.com/office/drawing/2014/main" id="{D89109AD-A84B-F5EB-96A3-A1E20A9EF9DF}"/>
              </a:ext>
            </a:extLst>
          </p:cNvPr>
          <p:cNvCxnSpPr>
            <a:cxnSpLocks/>
          </p:cNvCxnSpPr>
          <p:nvPr/>
        </p:nvCxnSpPr>
        <p:spPr bwMode="gray">
          <a:xfrm>
            <a:off x="2117696" y="2591941"/>
            <a:ext cx="1080000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9">
            <a:extLst>
              <a:ext uri="{FF2B5EF4-FFF2-40B4-BE49-F238E27FC236}">
                <a16:creationId xmlns:a16="http://schemas.microsoft.com/office/drawing/2014/main" id="{B739565F-6AC2-E069-4A07-4F5C59B43BC2}"/>
              </a:ext>
            </a:extLst>
          </p:cNvPr>
          <p:cNvSpPr/>
          <p:nvPr/>
        </p:nvSpPr>
        <p:spPr>
          <a:xfrm>
            <a:off x="380521" y="2694043"/>
            <a:ext cx="1563978" cy="504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algn="ctr" fontAlgn="b"/>
            <a:r>
              <a:rPr lang="pl-PL" sz="1200" b="1" dirty="0">
                <a:solidFill>
                  <a:srgbClr val="C00000"/>
                </a:solidFill>
                <a:latin typeface="Delivery Arabic" panose="020F0503020204020204" pitchFamily="34" charset="-78"/>
                <a:ea typeface="Delivery Arabic" panose="020F0503020204020204" pitchFamily="34" charset="-78"/>
                <a:cs typeface="Delivery Arabic" panose="020F0503020204020204" pitchFamily="34" charset="-78"/>
              </a:rPr>
              <a:t>INTEGRACJA MAPY</a:t>
            </a:r>
          </a:p>
        </p:txBody>
      </p:sp>
      <p:sp>
        <p:nvSpPr>
          <p:cNvPr id="38" name="Rectangle 9">
            <a:extLst>
              <a:ext uri="{FF2B5EF4-FFF2-40B4-BE49-F238E27FC236}">
                <a16:creationId xmlns:a16="http://schemas.microsoft.com/office/drawing/2014/main" id="{FDA8E159-8C74-6F13-AB16-19F5A446C802}"/>
              </a:ext>
            </a:extLst>
          </p:cNvPr>
          <p:cNvSpPr/>
          <p:nvPr/>
        </p:nvSpPr>
        <p:spPr>
          <a:xfrm>
            <a:off x="377495" y="3214879"/>
            <a:ext cx="1563978" cy="504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algn="ctr" fontAlgn="b"/>
            <a:r>
              <a:rPr lang="pl-PL" sz="1200" b="1" dirty="0">
                <a:solidFill>
                  <a:srgbClr val="C00000"/>
                </a:solidFill>
                <a:latin typeface="Delivery Arabic" panose="020F0503020204020204" pitchFamily="34" charset="-78"/>
                <a:ea typeface="Delivery Arabic" panose="020F0503020204020204" pitchFamily="34" charset="-78"/>
                <a:cs typeface="Delivery Arabic" panose="020F0503020204020204" pitchFamily="34" charset="-78"/>
              </a:rPr>
              <a:t>ROZWIĄZANIA BEZ MAPY</a:t>
            </a:r>
          </a:p>
        </p:txBody>
      </p:sp>
      <p:sp>
        <p:nvSpPr>
          <p:cNvPr id="40" name="Rectangle 9">
            <a:extLst>
              <a:ext uri="{FF2B5EF4-FFF2-40B4-BE49-F238E27FC236}">
                <a16:creationId xmlns:a16="http://schemas.microsoft.com/office/drawing/2014/main" id="{6CE74202-4874-A957-2A13-5AF0A201207C}"/>
              </a:ext>
            </a:extLst>
          </p:cNvPr>
          <p:cNvSpPr/>
          <p:nvPr/>
        </p:nvSpPr>
        <p:spPr>
          <a:xfrm>
            <a:off x="1968864" y="3214879"/>
            <a:ext cx="1080000" cy="504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algn="ctr" fontAlgn="ctr"/>
            <a:r>
              <a:rPr lang="pl-PL" sz="1000" b="1" u="none" strike="noStrike" dirty="0">
                <a:solidFill>
                  <a:schemeClr val="tx1"/>
                </a:solidFill>
                <a:effectLst/>
              </a:rPr>
              <a:t>INDYWIDUALNE USTALENIA</a:t>
            </a:r>
            <a:endParaRPr lang="pl-PL" sz="1000" b="1" i="0" u="none" strike="noStrike" dirty="0"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41" name="Rectangle 9">
            <a:extLst>
              <a:ext uri="{FF2B5EF4-FFF2-40B4-BE49-F238E27FC236}">
                <a16:creationId xmlns:a16="http://schemas.microsoft.com/office/drawing/2014/main" id="{C346CDBD-56DD-1239-4F9E-6279B92B004C}"/>
              </a:ext>
            </a:extLst>
          </p:cNvPr>
          <p:cNvSpPr/>
          <p:nvPr/>
        </p:nvSpPr>
        <p:spPr>
          <a:xfrm>
            <a:off x="3086828" y="2694628"/>
            <a:ext cx="1080000" cy="504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algn="ctr" fontAlgn="ctr"/>
            <a:r>
              <a:rPr lang="pl-PL" sz="1000" b="1" u="none" strike="noStrike">
                <a:solidFill>
                  <a:schemeClr val="tx1"/>
                </a:solidFill>
                <a:effectLst/>
              </a:rPr>
              <a:t>TAK</a:t>
            </a:r>
            <a:endParaRPr lang="pl-PL" sz="1000" b="1" i="0" u="none" strike="noStrike" dirty="0"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42" name="Rectangle 9">
            <a:extLst>
              <a:ext uri="{FF2B5EF4-FFF2-40B4-BE49-F238E27FC236}">
                <a16:creationId xmlns:a16="http://schemas.microsoft.com/office/drawing/2014/main" id="{9A35C9C9-FF3F-36B4-7769-123C969C754E}"/>
              </a:ext>
            </a:extLst>
          </p:cNvPr>
          <p:cNvSpPr/>
          <p:nvPr/>
        </p:nvSpPr>
        <p:spPr>
          <a:xfrm>
            <a:off x="3086828" y="3214879"/>
            <a:ext cx="1080000" cy="504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algn="ctr" defTabSz="914377"/>
            <a:r>
              <a:rPr lang="pl-PL" sz="1000" b="1" u="none" strike="noStrike" dirty="0">
                <a:solidFill>
                  <a:schemeClr val="tx1"/>
                </a:solidFill>
                <a:effectLst/>
              </a:rPr>
              <a:t>NIE</a:t>
            </a:r>
            <a:endParaRPr lang="en-GB" sz="1100" b="1" dirty="0">
              <a:solidFill>
                <a:schemeClr val="tx1"/>
              </a:solidFill>
              <a:latin typeface="Delivery"/>
            </a:endParaRPr>
          </a:p>
        </p:txBody>
      </p:sp>
      <p:sp>
        <p:nvSpPr>
          <p:cNvPr id="43" name="Rectangle 9">
            <a:extLst>
              <a:ext uri="{FF2B5EF4-FFF2-40B4-BE49-F238E27FC236}">
                <a16:creationId xmlns:a16="http://schemas.microsoft.com/office/drawing/2014/main" id="{CABDC3DE-44D5-F5F3-AFA8-871448A9011B}"/>
              </a:ext>
            </a:extLst>
          </p:cNvPr>
          <p:cNvSpPr/>
          <p:nvPr/>
        </p:nvSpPr>
        <p:spPr>
          <a:xfrm>
            <a:off x="4203097" y="2687341"/>
            <a:ext cx="1080000" cy="504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algn="ctr" fontAlgn="ctr"/>
            <a:r>
              <a:rPr lang="pl-PL" sz="1000" b="1" u="none" strike="noStrike">
                <a:solidFill>
                  <a:schemeClr val="tx1"/>
                </a:solidFill>
                <a:effectLst/>
              </a:rPr>
              <a:t>TAK</a:t>
            </a:r>
            <a:endParaRPr lang="pl-PL" sz="1000" b="1" i="0" u="none" strike="noStrike" dirty="0"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44" name="Rectangle 9">
            <a:extLst>
              <a:ext uri="{FF2B5EF4-FFF2-40B4-BE49-F238E27FC236}">
                <a16:creationId xmlns:a16="http://schemas.microsoft.com/office/drawing/2014/main" id="{095CD8AC-7D42-8FE8-8837-AC683517BE8C}"/>
              </a:ext>
            </a:extLst>
          </p:cNvPr>
          <p:cNvSpPr/>
          <p:nvPr/>
        </p:nvSpPr>
        <p:spPr>
          <a:xfrm>
            <a:off x="4203168" y="3214879"/>
            <a:ext cx="1080000" cy="504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algn="ctr" defTabSz="914377"/>
            <a:r>
              <a:rPr lang="pl-PL" sz="1000" b="1" u="none" strike="noStrike">
                <a:solidFill>
                  <a:schemeClr val="tx1"/>
                </a:solidFill>
                <a:effectLst/>
              </a:rPr>
              <a:t>NIE</a:t>
            </a:r>
            <a:endParaRPr lang="en-GB" sz="1100" b="1" dirty="0">
              <a:solidFill>
                <a:schemeClr val="tx1"/>
              </a:solidFill>
              <a:latin typeface="Delivery"/>
            </a:endParaRPr>
          </a:p>
        </p:txBody>
      </p:sp>
      <p:sp>
        <p:nvSpPr>
          <p:cNvPr id="45" name="Rectangle 9">
            <a:extLst>
              <a:ext uri="{FF2B5EF4-FFF2-40B4-BE49-F238E27FC236}">
                <a16:creationId xmlns:a16="http://schemas.microsoft.com/office/drawing/2014/main" id="{A16DD896-1251-9D5F-5FED-5F76D4EC3A3C}"/>
              </a:ext>
            </a:extLst>
          </p:cNvPr>
          <p:cNvSpPr/>
          <p:nvPr/>
        </p:nvSpPr>
        <p:spPr>
          <a:xfrm>
            <a:off x="5310982" y="2686974"/>
            <a:ext cx="1080000" cy="504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algn="ctr" fontAlgn="ctr"/>
            <a:r>
              <a:rPr lang="pl-PL" sz="1000" b="1" u="none" strike="noStrike">
                <a:solidFill>
                  <a:schemeClr val="tx1"/>
                </a:solidFill>
                <a:effectLst/>
              </a:rPr>
              <a:t>TAK</a:t>
            </a:r>
            <a:endParaRPr lang="pl-PL" sz="1000" b="1" i="0" u="none" strike="noStrike" dirty="0"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46" name="Rectangle 9">
            <a:extLst>
              <a:ext uri="{FF2B5EF4-FFF2-40B4-BE49-F238E27FC236}">
                <a16:creationId xmlns:a16="http://schemas.microsoft.com/office/drawing/2014/main" id="{381F1373-BDBA-6931-EEC0-7609E387034B}"/>
              </a:ext>
            </a:extLst>
          </p:cNvPr>
          <p:cNvSpPr/>
          <p:nvPr/>
        </p:nvSpPr>
        <p:spPr>
          <a:xfrm>
            <a:off x="5307814" y="3214879"/>
            <a:ext cx="1080000" cy="504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algn="ctr" defTabSz="914377"/>
            <a:r>
              <a:rPr lang="pl-PL" sz="1000" b="1" u="none" strike="noStrike">
                <a:solidFill>
                  <a:schemeClr val="tx1"/>
                </a:solidFill>
                <a:effectLst/>
              </a:rPr>
              <a:t>NIE</a:t>
            </a:r>
            <a:endParaRPr lang="en-GB" sz="1100" b="1" dirty="0">
              <a:solidFill>
                <a:schemeClr val="tx1"/>
              </a:solidFill>
              <a:latin typeface="Delivery"/>
            </a:endParaRPr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D657FFC3-C512-D648-99FD-2C5E8EACE1DC}"/>
              </a:ext>
            </a:extLst>
          </p:cNvPr>
          <p:cNvSpPr/>
          <p:nvPr/>
        </p:nvSpPr>
        <p:spPr>
          <a:xfrm>
            <a:off x="1971890" y="2694628"/>
            <a:ext cx="1080000" cy="504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algn="ctr" fontAlgn="ctr"/>
            <a:r>
              <a:rPr lang="pl-PL" sz="1000" b="1" u="none" strike="noStrike" dirty="0">
                <a:solidFill>
                  <a:schemeClr val="tx1"/>
                </a:solidFill>
                <a:effectLst/>
              </a:rPr>
              <a:t>TAK</a:t>
            </a:r>
            <a:endParaRPr lang="pl-PL" sz="1000" b="1" i="0" u="none" strike="noStrike" dirty="0"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15738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2A155A96-646C-1E28-218B-D4A25DDF0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318" y="163161"/>
            <a:ext cx="11327997" cy="658600"/>
          </a:xfrm>
        </p:spPr>
        <p:txBody>
          <a:bodyPr/>
          <a:lstStyle/>
          <a:p>
            <a:r>
              <a:rPr lang="pl-PL" dirty="0"/>
              <a:t>JAK WDROŻYĆ DHL BLISKO CIEBIE W E-SKLEPIE?</a:t>
            </a:r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B885B5F1-C0F0-D1A9-3699-FD0EE26E67B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31999" y="6405310"/>
            <a:ext cx="10823376" cy="184665"/>
          </a:xfrm>
        </p:spPr>
        <p:txBody>
          <a:bodyPr/>
          <a:lstStyle/>
          <a:p>
            <a:pPr defTabSz="914377"/>
            <a:r>
              <a:rPr lang="pl-PL">
                <a:solidFill>
                  <a:prstClr val="black"/>
                </a:solidFill>
                <a:latin typeface="Delivery"/>
              </a:rPr>
              <a:t>DHL | Doręczenie do najbliższego punktu | Lipiec 2024</a:t>
            </a:r>
            <a:endParaRPr lang="en-US" dirty="0">
              <a:solidFill>
                <a:prstClr val="black"/>
              </a:solidFill>
              <a:latin typeface="Delivery"/>
            </a:endParaRP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A7F72969-4803-09E5-DD6B-0C0CE7E595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93" r="64079"/>
          <a:stretch/>
        </p:blipFill>
        <p:spPr>
          <a:xfrm>
            <a:off x="8438708" y="0"/>
            <a:ext cx="3850192" cy="6858000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3CF0BF3B-08F3-9450-52AF-4E44D06A59AA}"/>
              </a:ext>
            </a:extLst>
          </p:cNvPr>
          <p:cNvSpPr txBox="1"/>
          <p:nvPr/>
        </p:nvSpPr>
        <p:spPr>
          <a:xfrm>
            <a:off x="401318" y="1536647"/>
            <a:ext cx="6918712" cy="47342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pl-PL" sz="1800" b="1" i="0" u="none" strike="noStrike" baseline="0" dirty="0">
                <a:solidFill>
                  <a:srgbClr val="000000"/>
                </a:solidFill>
                <a:latin typeface="Delivery-Bold"/>
              </a:rPr>
              <a:t>Aby zintegrować się z api DHL dla opcji </a:t>
            </a:r>
            <a:r>
              <a:rPr lang="pl-PL" b="1" dirty="0">
                <a:solidFill>
                  <a:srgbClr val="D40511"/>
                </a:solidFill>
                <a:latin typeface="Delivery-Bold"/>
              </a:rPr>
              <a:t>DHL</a:t>
            </a:r>
            <a:r>
              <a:rPr lang="pl-PL" sz="1800" b="1" i="0" u="none" strike="noStrike" baseline="0" dirty="0">
                <a:solidFill>
                  <a:srgbClr val="E6001A"/>
                </a:solidFill>
                <a:latin typeface="Delivery-Bold"/>
              </a:rPr>
              <a:t> </a:t>
            </a:r>
            <a:r>
              <a:rPr lang="pl-PL" sz="1800" b="1" i="0" u="none" strike="noStrike" baseline="0" dirty="0">
                <a:solidFill>
                  <a:srgbClr val="D40511"/>
                </a:solidFill>
                <a:latin typeface="Delivery-Bold"/>
              </a:rPr>
              <a:t>BLISKO CIEBIE </a:t>
            </a:r>
            <a:r>
              <a:rPr lang="pl-PL" sz="1800" b="1" i="0" u="none" strike="noStrike" baseline="0" dirty="0">
                <a:solidFill>
                  <a:srgbClr val="000000"/>
                </a:solidFill>
                <a:latin typeface="Delivery-Bold"/>
              </a:rPr>
              <a:t>należy:</a:t>
            </a:r>
            <a:br>
              <a:rPr lang="pl-PL" sz="1800" b="1" i="0" u="none" strike="noStrike" baseline="0" dirty="0">
                <a:solidFill>
                  <a:srgbClr val="000000"/>
                </a:solidFill>
                <a:latin typeface="Delivery-Bold"/>
              </a:rPr>
            </a:br>
            <a:endParaRPr lang="en-GB" sz="1600" dirty="0" err="1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B039A217-202B-7EF6-AFFF-A4C10FB95C5F}"/>
              </a:ext>
            </a:extLst>
          </p:cNvPr>
          <p:cNvSpPr txBox="1"/>
          <p:nvPr/>
        </p:nvSpPr>
        <p:spPr>
          <a:xfrm>
            <a:off x="440876" y="4483883"/>
            <a:ext cx="7308000" cy="134940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pl-PL" sz="1400" b="0" i="0" u="none" strike="noStrike" baseline="0" dirty="0">
                <a:latin typeface="Delivery-Regular"/>
              </a:rPr>
              <a:t>DHL na podstawie danych adresowych Twojego Klienta DHL wybierze najbliższy automat DHL BOX lub punkt POP. Jeśli automat lub punkt jest za daleko, kurier dostarczy paczkę do drzwi i wyśle mailem lub sms informację o statusie przesyłki.</a:t>
            </a:r>
            <a:br>
              <a:rPr lang="pl-PL" sz="1400" b="0" i="0" u="none" strike="noStrike" baseline="0" dirty="0">
                <a:latin typeface="Delivery-Regular"/>
              </a:rPr>
            </a:br>
            <a:endParaRPr lang="pl-PL" sz="1400" b="0" i="0" u="none" strike="noStrike" baseline="0" dirty="0">
              <a:latin typeface="Delivery-Regular"/>
            </a:endParaRPr>
          </a:p>
          <a:p>
            <a:pPr algn="l"/>
            <a:r>
              <a:rPr lang="pl-PL" sz="1400" b="0" i="0" u="none" strike="noStrike" baseline="0" dirty="0">
                <a:latin typeface="Delivery-Regular"/>
              </a:rPr>
              <a:t>Opcja odstępna jest również w </a:t>
            </a:r>
            <a:r>
              <a:rPr lang="pl-PL" sz="1400" b="1" i="0" u="none" strike="noStrike" baseline="0" dirty="0">
                <a:latin typeface="Delivery-Bold"/>
              </a:rPr>
              <a:t>DHL24 </a:t>
            </a:r>
            <a:r>
              <a:rPr lang="pl-PL" sz="1400" b="0" i="0" u="none" strike="noStrike" baseline="0" dirty="0">
                <a:latin typeface="Delivery-Regular"/>
              </a:rPr>
              <a:t>oraz imporcie plików TTW</a:t>
            </a:r>
            <a:endParaRPr lang="en-GB" sz="1400" dirty="0" err="1"/>
          </a:p>
        </p:txBody>
      </p:sp>
      <p:pic>
        <p:nvPicPr>
          <p:cNvPr id="6" name="Obraz 5" descr="Obraz zawierający Grafika, symbol, logo, clipart&#10;&#10;Opis wygenerowany automatycznie">
            <a:extLst>
              <a:ext uri="{FF2B5EF4-FFF2-40B4-BE49-F238E27FC236}">
                <a16:creationId xmlns:a16="http://schemas.microsoft.com/office/drawing/2014/main" id="{239409B3-B16B-E0C0-D239-107A2EA2AD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303421">
            <a:off x="7073736" y="3101952"/>
            <a:ext cx="1350278" cy="1332000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7E011918-3FB0-6984-EABF-4D754A40AE1B}"/>
              </a:ext>
            </a:extLst>
          </p:cNvPr>
          <p:cNvSpPr txBox="1"/>
          <p:nvPr/>
        </p:nvSpPr>
        <p:spPr>
          <a:xfrm>
            <a:off x="505262" y="2041386"/>
            <a:ext cx="7179227" cy="18110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endParaRPr lang="pl-PL" sz="1400" b="1" i="0" u="none" strike="noStrike" baseline="0" dirty="0">
              <a:solidFill>
                <a:srgbClr val="000000"/>
              </a:solidFill>
              <a:latin typeface="Delivery-Bold"/>
            </a:endParaRPr>
          </a:p>
          <a:p>
            <a:pPr marL="285750" indent="-285750" algn="l">
              <a:buClr>
                <a:srgbClr val="D40511"/>
              </a:buClr>
              <a:buFont typeface="Wingdings" panose="05000000000000000000" pitchFamily="2" charset="2"/>
              <a:buChar char="§"/>
            </a:pPr>
            <a:r>
              <a:rPr lang="en-US" sz="1400" b="0" i="0" u="none" strike="noStrike" baseline="0" dirty="0">
                <a:solidFill>
                  <a:srgbClr val="000000"/>
                </a:solidFill>
                <a:latin typeface="Delivery-Regular"/>
              </a:rPr>
              <a:t>z wsdl </a:t>
            </a:r>
            <a:r>
              <a:rPr lang="en-US" sz="1400" b="1" i="0" u="none" strike="noStrike" baseline="0" dirty="0">
                <a:solidFill>
                  <a:srgbClr val="000000"/>
                </a:solidFill>
                <a:latin typeface="Delivery-Bold"/>
              </a:rPr>
              <a:t>https://dhl24.com.pl/webapi2/ </a:t>
            </a:r>
            <a:r>
              <a:rPr lang="en-US" sz="1400" b="0" i="0" u="none" strike="noStrike" baseline="0" dirty="0">
                <a:solidFill>
                  <a:srgbClr val="000000"/>
                </a:solidFill>
                <a:latin typeface="Delivery-Regular"/>
              </a:rPr>
              <a:t>użyć metod createShipment lub </a:t>
            </a:r>
            <a:br>
              <a:rPr lang="pl-PL" sz="1400" b="0" i="0" u="none" strike="noStrike" baseline="0" dirty="0">
                <a:solidFill>
                  <a:srgbClr val="000000"/>
                </a:solidFill>
                <a:latin typeface="Delivery-Regular"/>
              </a:rPr>
            </a:br>
            <a:r>
              <a:rPr lang="en-US" sz="1400" b="0" i="0" u="none" strike="noStrike" baseline="0" dirty="0">
                <a:solidFill>
                  <a:srgbClr val="000000"/>
                </a:solidFill>
                <a:latin typeface="Delivery-Regular"/>
              </a:rPr>
              <a:t>createShipments</a:t>
            </a:r>
            <a:r>
              <a:rPr lang="pl-PL" sz="1400" dirty="0">
                <a:solidFill>
                  <a:srgbClr val="000000"/>
                </a:solidFill>
                <a:latin typeface="Delivery-Regular"/>
              </a:rPr>
              <a:t> </a:t>
            </a:r>
            <a:r>
              <a:rPr lang="en-GB" sz="1400" b="0" i="0" u="none" strike="noStrike" baseline="0" dirty="0">
                <a:solidFill>
                  <a:srgbClr val="000000"/>
                </a:solidFill>
                <a:latin typeface="Delivery-Regular"/>
              </a:rPr>
              <a:t>lub z wsdl </a:t>
            </a:r>
            <a:r>
              <a:rPr lang="en-GB" sz="1400" b="1" i="0" u="none" strike="noStrike" baseline="0" dirty="0">
                <a:solidFill>
                  <a:srgbClr val="000000"/>
                </a:solidFill>
                <a:latin typeface="Delivery-Bold"/>
              </a:rPr>
              <a:t>https://dhl24.com.pl/servicepoint </a:t>
            </a:r>
            <a:r>
              <a:rPr lang="en-GB" sz="1400" b="0" i="0" u="none" strike="noStrike" baseline="0" dirty="0">
                <a:solidFill>
                  <a:srgbClr val="000000"/>
                </a:solidFill>
                <a:latin typeface="Delivery-Regular"/>
              </a:rPr>
              <a:t>metody createShipment</a:t>
            </a:r>
            <a:endParaRPr lang="pl-PL" sz="1400" dirty="0">
              <a:solidFill>
                <a:srgbClr val="000000"/>
              </a:solidFill>
              <a:latin typeface="Delivery-Regular"/>
            </a:endParaRPr>
          </a:p>
          <a:p>
            <a:pPr marL="285750" indent="-285750" algn="l">
              <a:buClr>
                <a:srgbClr val="D40511"/>
              </a:buClr>
              <a:buFont typeface="Wingdings" panose="05000000000000000000" pitchFamily="2" charset="2"/>
              <a:buChar char="§"/>
            </a:pPr>
            <a:r>
              <a:rPr lang="pl-PL" sz="1400" b="0" i="0" u="none" strike="noStrike" baseline="0" dirty="0">
                <a:solidFill>
                  <a:srgbClr val="000000"/>
                </a:solidFill>
                <a:latin typeface="Delivery-Regular"/>
              </a:rPr>
              <a:t>w zapytaniu api podać produkt SP</a:t>
            </a:r>
          </a:p>
          <a:p>
            <a:pPr marL="285750" indent="-285750" algn="l">
              <a:buClr>
                <a:srgbClr val="D40511"/>
              </a:buClr>
              <a:buFont typeface="Wingdings" panose="05000000000000000000" pitchFamily="2" charset="2"/>
              <a:buChar char="§"/>
            </a:pPr>
            <a:r>
              <a:rPr lang="en-GB" sz="1400" b="0" i="0" u="none" strike="noStrike" baseline="0" dirty="0">
                <a:solidFill>
                  <a:srgbClr val="000000"/>
                </a:solidFill>
                <a:latin typeface="Delivery-Regular"/>
              </a:rPr>
              <a:t>podać dane Odbiorcy:</a:t>
            </a:r>
            <a:r>
              <a:rPr lang="pl-PL" sz="1400" b="0" i="0" u="none" strike="noStrike" baseline="0" dirty="0">
                <a:solidFill>
                  <a:srgbClr val="000000"/>
                </a:solidFill>
                <a:latin typeface="Delivery-Regular"/>
              </a:rPr>
              <a:t> nazwa, kod pocztowy, miasto, ulica, nr domu, mail lub nr telefonu (albo oba)</a:t>
            </a:r>
            <a:br>
              <a:rPr lang="pl-PL" sz="1400" b="0" i="0" u="none" strike="noStrike" baseline="0" dirty="0">
                <a:solidFill>
                  <a:srgbClr val="000000"/>
                </a:solidFill>
                <a:latin typeface="Delivery-Regular"/>
              </a:rPr>
            </a:br>
            <a:endParaRPr lang="pl-PL" sz="1400" b="0" i="0" u="none" strike="noStrike" baseline="0" dirty="0">
              <a:solidFill>
                <a:srgbClr val="000000"/>
              </a:solidFill>
              <a:latin typeface="Delivery-Regular"/>
            </a:endParaRPr>
          </a:p>
          <a:p>
            <a:pPr algn="l">
              <a:buClr>
                <a:srgbClr val="D40511"/>
              </a:buClr>
            </a:pPr>
            <a:r>
              <a:rPr lang="pl-PL" sz="1400" b="1" i="0" u="none" strike="noStrike" baseline="0" dirty="0">
                <a:latin typeface="Delivery-Bold"/>
              </a:rPr>
              <a:t>Uwaga: </a:t>
            </a:r>
            <a:r>
              <a:rPr lang="pl-PL" sz="1400" b="0" i="0" u="none" strike="noStrike" baseline="0" dirty="0">
                <a:latin typeface="Delivery-Regular"/>
              </a:rPr>
              <a:t>w zapytaniu nie należy podawać numeru punktu</a:t>
            </a:r>
            <a:endParaRPr lang="en-GB" sz="1400" dirty="0" err="1"/>
          </a:p>
        </p:txBody>
      </p:sp>
    </p:spTree>
    <p:extLst>
      <p:ext uri="{BB962C8B-B14F-4D97-AF65-F5344CB8AC3E}">
        <p14:creationId xmlns:p14="http://schemas.microsoft.com/office/powerpoint/2010/main" val="34594550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rb6e8YCdXLpb9wckcScDw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9zDDC09a53Ko53PO9EPR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rb6e8YCdXLpb9wckcScD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rb6e8YCdXLpb9wckcScD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9zDDC09a53Ko53PO9EPR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rb6e8YCdXLpb9wckcScDw"/>
</p:tagLst>
</file>

<file path=ppt/theme/theme1.xml><?xml version="1.0" encoding="utf-8"?>
<a:theme xmlns:a="http://schemas.openxmlformats.org/drawingml/2006/main" name="DHL">
  <a:themeElements>
    <a:clrScheme name="DPDHL">
      <a:dk1>
        <a:sysClr val="windowText" lastClr="000000"/>
      </a:dk1>
      <a:lt1>
        <a:sysClr val="window" lastClr="FFFFFF"/>
      </a:lt1>
      <a:dk2>
        <a:srgbClr val="B2B2B2"/>
      </a:dk2>
      <a:lt2>
        <a:srgbClr val="E5E5E5"/>
      </a:lt2>
      <a:accent1>
        <a:srgbClr val="8C8C8C"/>
      </a:accent1>
      <a:accent2>
        <a:srgbClr val="666666"/>
      </a:accent2>
      <a:accent3>
        <a:srgbClr val="FFCC00"/>
      </a:accent3>
      <a:accent4>
        <a:srgbClr val="D40511"/>
      </a:accent4>
      <a:accent5>
        <a:srgbClr val="EBEBEB"/>
      </a:accent5>
      <a:accent6>
        <a:srgbClr val="F2F2F2"/>
      </a:accent6>
      <a:hlink>
        <a:srgbClr val="000000"/>
      </a:hlink>
      <a:folHlink>
        <a:srgbClr val="000000"/>
      </a:folHlink>
    </a:clrScheme>
    <a:fontScheme name="DPDHL">
      <a:majorFont>
        <a:latin typeface="Delivery"/>
        <a:ea typeface=""/>
        <a:cs typeface=""/>
      </a:majorFont>
      <a:minorFont>
        <a:latin typeface="Deliver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lIns="72000" tIns="36000" rIns="72000" bIns="36000" rtlCol="0" anchor="t">
        <a:spAutoFit/>
      </a:bodyPr>
      <a:lstStyle>
        <a:defPPr algn="l">
          <a:defRPr sz="12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lnSpc>
            <a:spcPct val="110000"/>
          </a:lnSpc>
          <a:spcAft>
            <a:spcPts val="500"/>
          </a:spcAft>
          <a:defRPr sz="1200" dirty="0" err="1" smtClean="0"/>
        </a:defPPr>
      </a:lstStyle>
    </a:txDef>
  </a:objectDefaults>
  <a:extraClrSchemeLst/>
  <a:custClrLst>
    <a:custClr name="100% Postyellow">
      <a:srgbClr val="FFCC00"/>
    </a:custClr>
    <a:custClr name="70% Postyellow">
      <a:srgbClr val="FFDB4C"/>
    </a:custClr>
    <a:custClr name="50% Postyellow">
      <a:srgbClr val="FFE57F"/>
    </a:custClr>
    <a:custClr name="30% Postyellow">
      <a:srgbClr val="FFF0B2"/>
    </a:custClr>
    <a:custClr name="20% Postyellow">
      <a:srgbClr val="FFF5CC"/>
    </a:custClr>
    <a:custClr name="None">
      <a:srgbClr val="FFFFFF"/>
    </a:custClr>
    <a:custClr name="Dark Green">
      <a:srgbClr val="007C39"/>
    </a:custClr>
    <a:custClr name="65% Postyellow">
      <a:srgbClr val="FFDE59"/>
    </a:custClr>
    <a:custClr name="None">
      <a:srgbClr val="FFFFFF"/>
    </a:custClr>
    <a:custClr name="None">
      <a:srgbClr val="FFFFFF"/>
    </a:custClr>
    <a:custClr name="Gray 80">
      <a:srgbClr val="333333"/>
    </a:custClr>
    <a:custClr name="Gray 60">
      <a:srgbClr val="666666"/>
    </a:custClr>
    <a:custClr name="Gray 45">
      <a:srgbClr val="8C8C8C"/>
    </a:custClr>
    <a:custClr name="Gray 30">
      <a:srgbClr val="B2B2B2"/>
    </a:custClr>
    <a:custClr name="Gray 20">
      <a:srgbClr val="CCCCCC"/>
    </a:custClr>
    <a:custClr name="Gray 10">
      <a:srgbClr val="E6E6E6"/>
    </a:custClr>
    <a:custClr name="Gray 08">
      <a:srgbClr val="EBEBEB"/>
    </a:custClr>
    <a:custClr name="Gray 05">
      <a:srgbClr val="F2F2F2"/>
    </a:custClr>
    <a:custClr name="None">
      <a:srgbClr val="FFFFFF"/>
    </a:custClr>
    <a:custClr name="None">
      <a:srgbClr val="FFFFFF"/>
    </a:custClr>
  </a:custClrLst>
  <a:extLst>
    <a:ext uri="{05A4C25C-085E-4340-85A3-A5531E510DB2}">
      <thm15:themeFamily xmlns:thm15="http://schemas.microsoft.com/office/thememl/2012/main" name="DHL.potx" id="{E485B0AA-FDA7-465A-B4F9-1C96F00663B2}" vid="{BA4EAE46-C68A-4354-BEDF-27A175FF7B7D}"/>
    </a:ext>
  </a:extLst>
</a:theme>
</file>

<file path=ppt/theme/theme2.xml><?xml version="1.0" encoding="utf-8"?>
<a:theme xmlns:a="http://schemas.openxmlformats.org/drawingml/2006/main" name="1_DHL">
  <a:themeElements>
    <a:clrScheme name="DPDHL">
      <a:dk1>
        <a:sysClr val="windowText" lastClr="000000"/>
      </a:dk1>
      <a:lt1>
        <a:sysClr val="window" lastClr="FFFFFF"/>
      </a:lt1>
      <a:dk2>
        <a:srgbClr val="B2B2B2"/>
      </a:dk2>
      <a:lt2>
        <a:srgbClr val="E5E5E5"/>
      </a:lt2>
      <a:accent1>
        <a:srgbClr val="8C8C8C"/>
      </a:accent1>
      <a:accent2>
        <a:srgbClr val="666666"/>
      </a:accent2>
      <a:accent3>
        <a:srgbClr val="FFCC00"/>
      </a:accent3>
      <a:accent4>
        <a:srgbClr val="D40511"/>
      </a:accent4>
      <a:accent5>
        <a:srgbClr val="EBEBEB"/>
      </a:accent5>
      <a:accent6>
        <a:srgbClr val="F2F2F2"/>
      </a:accent6>
      <a:hlink>
        <a:srgbClr val="000000"/>
      </a:hlink>
      <a:folHlink>
        <a:srgbClr val="000000"/>
      </a:folHlink>
    </a:clrScheme>
    <a:fontScheme name="DPDHL">
      <a:majorFont>
        <a:latin typeface="Delivery"/>
        <a:ea typeface=""/>
        <a:cs typeface=""/>
      </a:majorFont>
      <a:minorFont>
        <a:latin typeface="Deliver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lIns="72000" tIns="36000" rIns="72000" bIns="36000" rtlCol="0" anchor="t">
        <a:spAutoFit/>
      </a:bodyPr>
      <a:lstStyle>
        <a:defPPr algn="l">
          <a:defRPr sz="12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lnSpc>
            <a:spcPct val="110000"/>
          </a:lnSpc>
          <a:spcAft>
            <a:spcPts val="500"/>
          </a:spcAft>
          <a:defRPr sz="1200" dirty="0" err="1" smtClean="0"/>
        </a:defPPr>
      </a:lstStyle>
    </a:txDef>
  </a:objectDefaults>
  <a:extraClrSchemeLst/>
  <a:custClrLst>
    <a:custClr name="100% Postyellow">
      <a:srgbClr val="FFCC00"/>
    </a:custClr>
    <a:custClr name="70% Postyellow">
      <a:srgbClr val="FFDB4C"/>
    </a:custClr>
    <a:custClr name="50% Postyellow">
      <a:srgbClr val="FFE57F"/>
    </a:custClr>
    <a:custClr name="30% Postyellow">
      <a:srgbClr val="FFF0B2"/>
    </a:custClr>
    <a:custClr name="20% Postyellow">
      <a:srgbClr val="FFF5CC"/>
    </a:custClr>
    <a:custClr name="None">
      <a:srgbClr val="FFFFFF"/>
    </a:custClr>
    <a:custClr name="Dark Green">
      <a:srgbClr val="007C39"/>
    </a:custClr>
    <a:custClr name="65% Postyellow">
      <a:srgbClr val="FFDE59"/>
    </a:custClr>
    <a:custClr name="None">
      <a:srgbClr val="FFFFFF"/>
    </a:custClr>
    <a:custClr name="None">
      <a:srgbClr val="FFFFFF"/>
    </a:custClr>
    <a:custClr name="Gray 80">
      <a:srgbClr val="333333"/>
    </a:custClr>
    <a:custClr name="Gray 60">
      <a:srgbClr val="666666"/>
    </a:custClr>
    <a:custClr name="Gray 45">
      <a:srgbClr val="8C8C8C"/>
    </a:custClr>
    <a:custClr name="Gray 30">
      <a:srgbClr val="B2B2B2"/>
    </a:custClr>
    <a:custClr name="Gray 20">
      <a:srgbClr val="CCCCCC"/>
    </a:custClr>
    <a:custClr name="Gray 10">
      <a:srgbClr val="E6E6E6"/>
    </a:custClr>
    <a:custClr name="Gray 08">
      <a:srgbClr val="EBEBEB"/>
    </a:custClr>
    <a:custClr name="Gray 05">
      <a:srgbClr val="F2F2F2"/>
    </a:custClr>
    <a:custClr name="None">
      <a:srgbClr val="FFFFFF"/>
    </a:custClr>
    <a:custClr name="None">
      <a:srgbClr val="FFFFFF"/>
    </a:custClr>
  </a:custClrLst>
  <a:extLst>
    <a:ext uri="{05A4C25C-085E-4340-85A3-A5531E510DB2}">
      <thm15:themeFamily xmlns:thm15="http://schemas.microsoft.com/office/thememl/2012/main" name="DHL.potx" id="{E485B0AA-FDA7-465A-B4F9-1C96F00663B2}" vid="{BA4EAE46-C68A-4354-BEDF-27A175FF7B7D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736915f3-2f02-4945-8997-f2963298db46}" enabled="1" method="Standard" siteId="{cd99fef8-1cd3-4a2a-9bdf-15531181d65e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9630</TotalTime>
  <Words>951</Words>
  <Application>Microsoft Office PowerPoint</Application>
  <PresentationFormat>Widescreen</PresentationFormat>
  <Paragraphs>148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DHL</vt:lpstr>
      <vt:lpstr>1_DHL</vt:lpstr>
      <vt:lpstr>DHL Blisko ciebie  </vt:lpstr>
      <vt:lpstr>DHL BLISKO CIEBIE DORĘCZENIE DO NAJBLIŻSZEGO PUNKTU - ZAŁOŻENIA BIZNESOWE</vt:lpstr>
      <vt:lpstr> ODBIÓR W AUTOMACIE LUB W PUNKCIE BEZ INTEGRACJI MAPY!</vt:lpstr>
      <vt:lpstr>DORĘCZENIE DO NAJBLIŻSZEGO PUNKTU - JAK WYGLĄDA PROCES? </vt:lpstr>
      <vt:lpstr>   KORZYŚCI DLA  E-SKLEPU I KONSUMENTA </vt:lpstr>
      <vt:lpstr>PowerPoint Presentation</vt:lpstr>
      <vt:lpstr>DHL24 – SKRÓCENIE PROCESU WYBORU PUNKTU</vt:lpstr>
      <vt:lpstr>KONKURENCJA</vt:lpstr>
      <vt:lpstr>JAK WDROŻYĆ DHL BLISKO CIEBIE W E-SKLEPIE?</vt:lpstr>
      <vt:lpstr>PowerPoint Presentation</vt:lpstr>
    </vt:vector>
  </TitlesOfParts>
  <Company>Deutsche Post DHL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Artur Bukowski (DHL eCom PL)</dc:creator>
  <cp:lastModifiedBy>Elzbieta Matyja (DHL eCom PL)</cp:lastModifiedBy>
  <cp:revision>24</cp:revision>
  <dcterms:created xsi:type="dcterms:W3CDTF">2024-03-08T12:41:14Z</dcterms:created>
  <dcterms:modified xsi:type="dcterms:W3CDTF">2024-10-02T09:27:02Z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736915f3-2f02-4945-8997-f2963298db46_Enabled">
    <vt:lpwstr>true</vt:lpwstr>
  </property>
  <property fmtid="{D5CDD505-2E9C-101B-9397-08002B2CF9AE}" pid="3" name="MSIP_Label_736915f3-2f02-4945-8997-f2963298db46_SetDate">
    <vt:lpwstr>2024-03-08T12:41:33Z</vt:lpwstr>
  </property>
  <property fmtid="{D5CDD505-2E9C-101B-9397-08002B2CF9AE}" pid="4" name="MSIP_Label_736915f3-2f02-4945-8997-f2963298db46_Method">
    <vt:lpwstr>Standard</vt:lpwstr>
  </property>
  <property fmtid="{D5CDD505-2E9C-101B-9397-08002B2CF9AE}" pid="5" name="MSIP_Label_736915f3-2f02-4945-8997-f2963298db46_Name">
    <vt:lpwstr>Internal</vt:lpwstr>
  </property>
  <property fmtid="{D5CDD505-2E9C-101B-9397-08002B2CF9AE}" pid="6" name="MSIP_Label_736915f3-2f02-4945-8997-f2963298db46_SiteId">
    <vt:lpwstr>cd99fef8-1cd3-4a2a-9bdf-15531181d65e</vt:lpwstr>
  </property>
  <property fmtid="{D5CDD505-2E9C-101B-9397-08002B2CF9AE}" pid="7" name="MSIP_Label_736915f3-2f02-4945-8997-f2963298db46_ActionId">
    <vt:lpwstr>2fc742e0-82ef-427b-b32e-e23972b5e24d</vt:lpwstr>
  </property>
  <property fmtid="{D5CDD505-2E9C-101B-9397-08002B2CF9AE}" pid="8" name="MSIP_Label_736915f3-2f02-4945-8997-f2963298db46_ContentBits">
    <vt:lpwstr>1</vt:lpwstr>
  </property>
  <property fmtid="{D5CDD505-2E9C-101B-9397-08002B2CF9AE}" pid="9" name="ClassificationContentMarkingHeaderLocations">
    <vt:lpwstr>DHL:5</vt:lpwstr>
  </property>
  <property fmtid="{D5CDD505-2E9C-101B-9397-08002B2CF9AE}" pid="10" name="ClassificationContentMarkingHeaderText">
    <vt:lpwstr>FOR INTERNAL USE</vt:lpwstr>
  </property>
</Properties>
</file>