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5" r:id="rId2"/>
  </p:sldMasterIdLst>
  <p:notesMasterIdLst>
    <p:notesMasterId r:id="rId13"/>
  </p:notesMasterIdLst>
  <p:sldIdLst>
    <p:sldId id="2139118305" r:id="rId3"/>
    <p:sldId id="2139118294" r:id="rId4"/>
    <p:sldId id="2139118306" r:id="rId5"/>
    <p:sldId id="2139118303" r:id="rId6"/>
    <p:sldId id="2139118304" r:id="rId7"/>
    <p:sldId id="2139118307" r:id="rId8"/>
    <p:sldId id="2139118308" r:id="rId9"/>
    <p:sldId id="2139118300" r:id="rId10"/>
    <p:sldId id="2139118297" r:id="rId11"/>
    <p:sldId id="213911829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E04D4C-B808-83BF-B74C-CB1E6606A3A3}" name="Elzbieta Matyja (DHL eCom PL)" initials="EM(eP" userId="S::elzbieta.matyja@dhl.com::e8af7941-5c4a-4193-80ca-4aaef54e84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511"/>
    <a:srgbClr val="FFFFFF"/>
    <a:srgbClr val="FFCC0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0124D-FD4F-4E78-9171-63D1D266D043}" v="1" dt="2024-09-16T09:54:30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AF40-7669-4536-963D-E53E45FB5E8A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0A02B-8878-4F85-8F8E-F69E342615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4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05D71-E475-49A6-9906-3A25824AC91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81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2690648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692150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ONE OR TWO LINES,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4103053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3485487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0"/>
            <a:r>
              <a:rPr lang="en-US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3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1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6066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22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1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6066" y="1534584"/>
            <a:ext cx="5553933" cy="4707467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3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56968" y="0"/>
            <a:ext cx="5135032" cy="68580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63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6968" y="0"/>
            <a:ext cx="5135032" cy="68580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40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6968" y="0"/>
            <a:ext cx="5135032" cy="68580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04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1" y="1534584"/>
            <a:ext cx="5553933" cy="4707467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064" y="1534584"/>
            <a:ext cx="5553933" cy="4707467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308676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13636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6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1074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88081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965" y="0"/>
            <a:ext cx="5135032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2" y="3678626"/>
            <a:ext cx="6192964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80129"/>
            <a:ext cx="6192964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52441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0007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5490" y="2617595"/>
            <a:ext cx="6978649" cy="1196824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333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“This space is reserved for quotes.</a:t>
            </a:r>
            <a:br>
              <a:rPr lang="en-US"/>
            </a:br>
            <a:r>
              <a:rPr lang="en-US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70946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425725" y="1980238"/>
            <a:ext cx="41788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0" cap="all" baseline="0" noProof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7193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12192000" cy="6864000"/>
          </a:xfrm>
          <a:prstGeom prst="rect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352748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0094-7864-4DD8-96E6-D7F73319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BD635-3E47-4CEB-9F0A-4B126411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FFFA9-0116-48E0-8982-88E67CF38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615AD-E96F-4BA6-B05D-C94B72BA7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94CC-FA8A-492F-9100-CF7C0FA406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135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7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2690648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692150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ONE OR TWO LINES,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4103053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3485487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312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965" y="0"/>
            <a:ext cx="5135032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2" y="3678626"/>
            <a:ext cx="6192964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80129"/>
            <a:ext cx="6192964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52441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0007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906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59" y="692152"/>
            <a:ext cx="6403200" cy="59568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678626"/>
            <a:ext cx="6209661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525358"/>
            <a:ext cx="6209660" cy="2153268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52441"/>
            <a:ext cx="6209661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0007"/>
            <a:ext cx="6209661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35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00"/>
          </a:xfrm>
          <a:solidFill>
            <a:srgbClr val="CCCCCC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5921770"/>
            <a:ext cx="11544000" cy="724769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79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64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33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64000"/>
          </a:xfrm>
          <a:solidFill>
            <a:srgbClr val="333333"/>
          </a:solidFill>
        </p:spPr>
        <p:txBody>
          <a:bodyPr lIns="324000" tIns="576000"/>
          <a:lstStyle>
            <a:lvl1pPr>
              <a:defRPr sz="1333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5921770"/>
            <a:ext cx="11544000" cy="724769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59" y="692152"/>
            <a:ext cx="6403200" cy="59568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678626"/>
            <a:ext cx="6209661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525358"/>
            <a:ext cx="6209660" cy="2153268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52441"/>
            <a:ext cx="6209661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0007"/>
            <a:ext cx="6209661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2690648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692150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with Gradient,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69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2" y="3678626"/>
            <a:ext cx="6192964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80129"/>
            <a:ext cx="6192964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969" y="0"/>
            <a:ext cx="5135033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66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1534584"/>
            <a:ext cx="3630084" cy="4707467"/>
          </a:xfrm>
        </p:spPr>
        <p:txBody>
          <a:bodyPr/>
          <a:lstStyle>
            <a:lvl1pPr marL="335992" indent="-335992">
              <a:spcBef>
                <a:spcPts val="1867"/>
              </a:spcBef>
              <a:spcAft>
                <a:spcPts val="0"/>
              </a:spcAft>
              <a:buAutoNum type="arabicPlain"/>
              <a:defRPr b="1"/>
            </a:lvl1pPr>
            <a:lvl2pPr marL="33599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7786" y="1534584"/>
            <a:ext cx="3630085" cy="4707467"/>
          </a:xfrm>
        </p:spPr>
        <p:txBody>
          <a:bodyPr/>
          <a:lstStyle>
            <a:lvl1pPr marL="335992" indent="-335992">
              <a:spcBef>
                <a:spcPts val="1867"/>
              </a:spcBef>
              <a:spcAft>
                <a:spcPts val="0"/>
              </a:spcAft>
              <a:buAutoNum type="arabicPlain" startAt="7"/>
              <a:defRPr b="1"/>
            </a:lvl1pPr>
            <a:lvl2pPr marL="33599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30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sz="1600" dirty="0"/>
              <a:t>Bullet number, Delivery, 12 </a:t>
            </a:r>
            <a:r>
              <a:rPr lang="en-US" sz="1600" dirty="0" err="1"/>
              <a:t>pt</a:t>
            </a:r>
            <a:r>
              <a:rPr lang="en-US" sz="16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3048000" y="23056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164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71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1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6066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958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1" y="1534584"/>
            <a:ext cx="5553933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6066" y="1534584"/>
            <a:ext cx="5553933" cy="4707467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750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56968" y="0"/>
            <a:ext cx="5135032" cy="68580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370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6968" y="0"/>
            <a:ext cx="5135032" cy="68580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752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6968" y="0"/>
            <a:ext cx="5135032" cy="68580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24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2002" y="1534584"/>
            <a:ext cx="6192965" cy="47074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513551"/>
            <a:ext cx="6192967" cy="65860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60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00"/>
          </a:xfrm>
          <a:solidFill>
            <a:srgbClr val="CCCCCC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5921770"/>
            <a:ext cx="11544000" cy="724769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06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1" y="1534584"/>
            <a:ext cx="5553933" cy="4707467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064" y="1534584"/>
            <a:ext cx="5553933" cy="4707467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860636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038586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6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809489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3961116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5490" y="2617595"/>
            <a:ext cx="6978649" cy="1196824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333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“This space is reserved for quotes.</a:t>
            </a:r>
            <a:br>
              <a:rPr lang="en-US" dirty="0"/>
            </a:br>
            <a:r>
              <a:rPr lang="en-US" dirty="0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020793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425725" y="1980238"/>
            <a:ext cx="41788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0" cap="all" baseline="0" noProof="0" dirty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2027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2811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64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33"/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64000"/>
          </a:xfrm>
          <a:solidFill>
            <a:srgbClr val="333333"/>
          </a:solidFill>
        </p:spPr>
        <p:txBody>
          <a:bodyPr lIns="324000" tIns="576000"/>
          <a:lstStyle>
            <a:lvl1pPr>
              <a:defRPr sz="1333" b="0" i="1">
                <a:solidFill>
                  <a:schemeClr val="bg1"/>
                </a:solidFill>
              </a:defRPr>
            </a:lvl1pPr>
          </a:lstStyle>
          <a:p>
            <a:r>
              <a:rPr lang="en-US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60" y="5921770"/>
            <a:ext cx="11544000" cy="724769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33" smtClean="0">
                <a:solidFill>
                  <a:schemeClr val="accent3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3654403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1655906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4460856"/>
            <a:ext cx="6192965" cy="53348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5078422"/>
            <a:ext cx="6192965" cy="262636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154825"/>
            <a:ext cx="3648000" cy="192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1067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275" y="6137768"/>
            <a:ext cx="1990725" cy="30162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6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1" y="2690648"/>
            <a:ext cx="11327999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692150"/>
            <a:ext cx="11327999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with Gradient,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2" y="3678626"/>
            <a:ext cx="6192964" cy="670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80129"/>
            <a:ext cx="6192964" cy="1998497"/>
          </a:xfrm>
        </p:spPr>
        <p:txBody>
          <a:bodyPr/>
          <a:lstStyle>
            <a:lvl1pPr>
              <a:lnSpc>
                <a:spcPct val="90000"/>
              </a:lnSpc>
              <a:defRPr sz="48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</a:t>
            </a:r>
            <a:br>
              <a:rPr lang="en-US"/>
            </a:br>
            <a:r>
              <a:rPr lang="en-US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969" y="0"/>
            <a:ext cx="5135033" cy="6864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1534584"/>
            <a:ext cx="3630084" cy="4707467"/>
          </a:xfrm>
        </p:spPr>
        <p:txBody>
          <a:bodyPr/>
          <a:lstStyle>
            <a:lvl1pPr marL="335992" indent="-335992">
              <a:spcBef>
                <a:spcPts val="1867"/>
              </a:spcBef>
              <a:spcAft>
                <a:spcPts val="0"/>
              </a:spcAft>
              <a:buAutoNum type="arabicPlain"/>
              <a:defRPr b="1"/>
            </a:lvl1pPr>
            <a:lvl2pPr marL="33599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7786" y="1534584"/>
            <a:ext cx="3630085" cy="4707467"/>
          </a:xfrm>
        </p:spPr>
        <p:txBody>
          <a:bodyPr/>
          <a:lstStyle>
            <a:lvl1pPr marL="335992" indent="-335992">
              <a:spcBef>
                <a:spcPts val="1867"/>
              </a:spcBef>
              <a:spcAft>
                <a:spcPts val="0"/>
              </a:spcAft>
              <a:buAutoNum type="arabicPlain" startAt="7"/>
              <a:defRPr b="1"/>
            </a:lvl1pPr>
            <a:lvl2pPr marL="33599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| Delivery to the nearest point |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2001" y="1534584"/>
            <a:ext cx="11327999" cy="470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600"/>
            </a:lvl6pPr>
            <a:lvl7pPr>
              <a:defRPr sz="16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 sz="1600"/>
              <a:t>Bullet number, Delivery, 12 </a:t>
            </a:r>
            <a:r>
              <a:rPr lang="en-US" sz="1600" err="1"/>
              <a:t>pt</a:t>
            </a:r>
            <a:r>
              <a:rPr lang="en-US" sz="160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3048000" y="23056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9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256D9CE-0A08-4688-B4C4-152A0E1D07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23757097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06" imgH="306" progId="TCLayout.ActiveDocument.1">
                  <p:embed/>
                </p:oleObj>
              </mc:Choice>
              <mc:Fallback>
                <p:oleObj name="think-cell Slide" r:id="rId27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256D9CE-0A08-4688-B4C4-152A0E1D0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405310"/>
            <a:ext cx="10823376" cy="1846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DHL | Delivery to the nearest point | July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5376" y="6405310"/>
            <a:ext cx="504625" cy="1846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>
          <a:xfrm>
            <a:off x="432000" y="154825"/>
            <a:ext cx="3648000" cy="192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1067" b="1" i="0" u="none" strike="noStrike" cap="all" baseline="0">
                <a:solidFill>
                  <a:schemeClr val="accent1"/>
                </a:solidFill>
                <a:latin typeface="+mn-lt"/>
              </a:rPr>
              <a:t>For internal 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534584"/>
            <a:ext cx="11327999" cy="47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 sz="1600"/>
              <a:t>Paragraph Headline, Delivery Bold, 12 </a:t>
            </a:r>
            <a:r>
              <a:rPr lang="en-US" sz="1600" err="1"/>
              <a:t>pt</a:t>
            </a:r>
            <a:endParaRPr lang="en-US" sz="1600"/>
          </a:p>
          <a:p>
            <a:pPr lvl="6"/>
            <a:r>
              <a:rPr lang="en-US" sz="1600"/>
              <a:t>Bullet number, Delivery, 12 </a:t>
            </a:r>
            <a:r>
              <a:rPr lang="en-US" sz="1600" err="1"/>
              <a:t>pt</a:t>
            </a:r>
          </a:p>
          <a:p>
            <a:pPr lvl="6"/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513551"/>
            <a:ext cx="11327999" cy="658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7351C3-9402-871F-0EE1-D7DEA67B01E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1260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l-PL" sz="1000">
                <a:solidFill>
                  <a:srgbClr val="747474"/>
                </a:solidFill>
                <a:latin typeface="Delivery" panose="020B0604020202020204" charset="0"/>
              </a:rPr>
              <a:t>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4224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333" kern="10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6" orient="horz" pos="725">
          <p15:clr>
            <a:srgbClr val="F26B43"/>
          </p15:clr>
        </p15:guide>
        <p15:guide id="17" orient="horz" pos="2949">
          <p15:clr>
            <a:srgbClr val="F26B43"/>
          </p15:clr>
        </p15:guide>
        <p15:guide id="18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405310"/>
            <a:ext cx="10823376" cy="1846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DHL | Delivery to the nearest point | July 2024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5376" y="6405310"/>
            <a:ext cx="504625" cy="1846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>
          <a:xfrm>
            <a:off x="432000" y="154825"/>
            <a:ext cx="3648000" cy="192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1067" b="1" i="0" u="none" strike="noStrike" cap="all" baseline="0" dirty="0">
                <a:solidFill>
                  <a:schemeClr val="accent1"/>
                </a:solidFill>
                <a:latin typeface="+mn-lt"/>
              </a:rPr>
              <a:t>For internal 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534584"/>
            <a:ext cx="11327999" cy="47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sz="1600" dirty="0"/>
              <a:t>Paragraph Headline, Delivery Bold, 12 </a:t>
            </a:r>
            <a:r>
              <a:rPr lang="en-US" sz="1600" dirty="0" err="1"/>
              <a:t>pt</a:t>
            </a:r>
            <a:endParaRPr lang="en-US" sz="1600" dirty="0"/>
          </a:p>
          <a:p>
            <a:pPr lvl="6"/>
            <a:r>
              <a:rPr lang="en-US" sz="1600" dirty="0"/>
              <a:t>Bullet number, Delivery, 12 </a:t>
            </a:r>
            <a:r>
              <a:rPr lang="en-US" sz="1600" dirty="0" err="1"/>
              <a:t>pt</a:t>
            </a:r>
          </a:p>
          <a:p>
            <a:pPr lvl="6"/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513551"/>
            <a:ext cx="11327999" cy="658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5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hf sldNum="0"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914377" rtl="0" eaLnBrk="1" latinLnBrk="0" hangingPunct="1">
        <a:lnSpc>
          <a:spcPct val="110000"/>
        </a:lnSpc>
        <a:spcBef>
          <a:spcPts val="0"/>
        </a:spcBef>
        <a:spcAft>
          <a:spcPts val="667"/>
        </a:spcAft>
        <a:buClr>
          <a:schemeClr val="accent4"/>
        </a:buClr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333" kern="10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6" orient="horz" pos="725">
          <p15:clr>
            <a:srgbClr val="F26B43"/>
          </p15:clr>
        </p15:guide>
        <p15:guide id="17" orient="horz" pos="2949">
          <p15:clr>
            <a:srgbClr val="F26B43"/>
          </p15:clr>
        </p15:guide>
        <p15:guide id="1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EB14206-84A4-814D-BE86-E3D11710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2" y="2058769"/>
            <a:ext cx="6192964" cy="1998497"/>
          </a:xfrm>
        </p:spPr>
        <p:txBody>
          <a:bodyPr/>
          <a:lstStyle/>
          <a:p>
            <a:pPr algn="l" rtl="0"/>
            <a:r>
              <a:rPr lang="en-gb" b="0" i="0" u="none" baseline="0" dirty="0"/>
              <a:t>DHL Close to you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169B53A0-F9FF-1D48-A001-D7E18AB72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73" y="2730276"/>
            <a:ext cx="6192964" cy="670953"/>
          </a:xfrm>
        </p:spPr>
        <p:txBody>
          <a:bodyPr/>
          <a:lstStyle/>
          <a:p>
            <a:pPr algn="l" rtl="0"/>
            <a:r>
              <a:rPr lang="en-gb" b="0" i="0" u="none" baseline="0" dirty="0"/>
              <a:t>Delivery </a:t>
            </a:r>
            <a:r>
              <a:rPr lang="en-US" b="0" i="0" u="none" baseline="0" dirty="0"/>
              <a:t>at </a:t>
            </a:r>
            <a:r>
              <a:rPr lang="en-US" b="0" i="0" u="none" baseline="0" dirty="0">
                <a:solidFill>
                  <a:schemeClr val="bg1"/>
                </a:solidFill>
              </a:rPr>
              <a:t>ECONOMY PRICE</a:t>
            </a:r>
            <a:endParaRPr lang="pl-PL" b="0" i="0" u="none" baseline="0" dirty="0">
              <a:solidFill>
                <a:schemeClr val="bg1"/>
              </a:solidFill>
            </a:endParaRPr>
          </a:p>
          <a:p>
            <a:pPr algn="l" rtl="0"/>
            <a:r>
              <a:rPr lang="en-gb" b="1" i="0" u="none" baseline="0" dirty="0">
                <a:solidFill>
                  <a:schemeClr val="bg1"/>
                </a:solidFill>
              </a:rPr>
              <a:t>WITHOUT MAP INTEGRATION</a:t>
            </a:r>
            <a:endParaRPr lang="en-gb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F94BAB6-35FA-5CB8-DA7B-089EEAA7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19" y="817650"/>
            <a:ext cx="756000" cy="756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5661D43-C266-E236-00F3-04425447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90" y="2620746"/>
            <a:ext cx="756000" cy="756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A2DDF0B-A876-A922-1BA4-58B6C2AB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11" y="2673000"/>
            <a:ext cx="756000" cy="756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A990E12-4C2C-8DC5-D4CC-26EDAD655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484" y="1588570"/>
            <a:ext cx="756000" cy="756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23B975F-2D95-E396-22BD-F21296406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34" y="1745325"/>
            <a:ext cx="756000" cy="756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049923C-BC7C-3866-286F-2100B90A7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10" y="739230"/>
            <a:ext cx="756000" cy="756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0FFB918-9500-FFCA-2C27-04B027EDB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19" y="4022301"/>
            <a:ext cx="756000" cy="756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0ECA417-E4DD-B151-8865-FA10ADC93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1" y="4601867"/>
            <a:ext cx="756000" cy="756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6193B7AE-493A-F2F9-7CB4-A84F5038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94" y="4621445"/>
            <a:ext cx="756000" cy="756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2F37C1E-5CD4-BC93-CEB7-B3CEB17CF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30" y="4716370"/>
            <a:ext cx="756000" cy="756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95DCB20A-7D3A-CFDC-8745-236272CEC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76" y="3155020"/>
            <a:ext cx="756000" cy="756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85318A2-8524-CC21-AD67-CF6B5B450AAB}"/>
              </a:ext>
            </a:extLst>
          </p:cNvPr>
          <p:cNvSpPr txBox="1"/>
          <p:nvPr/>
        </p:nvSpPr>
        <p:spPr>
          <a:xfrm>
            <a:off x="438473" y="4379633"/>
            <a:ext cx="3181210" cy="241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pl-PL" sz="1400" b="1" i="0" u="none" baseline="0" dirty="0"/>
              <a:t>20</a:t>
            </a:r>
            <a:r>
              <a:rPr lang="en-gb" sz="1400" b="1" i="0" u="none" baseline="0" dirty="0"/>
              <a:t>,000 POINTS – close and convenient </a:t>
            </a:r>
            <a:endParaRPr lang="en-gb" sz="14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6F1A60-2FDB-57C6-906F-03BB9D61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0" y="3678626"/>
            <a:ext cx="756000" cy="756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2927A29-7892-F781-E5F7-439BD10B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710" y="4809293"/>
            <a:ext cx="756000" cy="756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A2AFE78-1C0C-58A6-BB81-D6E75C575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926" y="2194461"/>
            <a:ext cx="756000" cy="756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E9CDE05-A268-A89F-4775-2A21A5381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76" y="5332899"/>
            <a:ext cx="756000" cy="756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34231BE9-1911-5685-09A0-6EAABB25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37" y="1246709"/>
            <a:ext cx="756000" cy="756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160EED7C-CB59-C001-9ABC-4769174B1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10" y="5386445"/>
            <a:ext cx="756000" cy="756000"/>
          </a:xfrm>
          <a:prstGeom prst="rect">
            <a:avLst/>
          </a:prstGeom>
        </p:spPr>
      </p:pic>
      <p:pic>
        <p:nvPicPr>
          <p:cNvPr id="22" name="Symbol zastępczy obrazu 21" descr="Image containing a map, flower, Multicolour, illustration&#10;&#10;Description automatically generated">
            <a:extLst>
              <a:ext uri="{FF2B5EF4-FFF2-40B4-BE49-F238E27FC236}">
                <a16:creationId xmlns:a16="http://schemas.microsoft.com/office/drawing/2014/main" id="{1E5F0BAE-F783-A356-017E-0577E48CD1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/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157142D-7B6C-F1E0-91AE-EC6BEF3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15" y="6235290"/>
            <a:ext cx="1493649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6"/>
            <a:ext cx="12192000" cy="6858000"/>
          </a:xfrm>
        </p:spPr>
      </p:pic>
      <p:sp>
        <p:nvSpPr>
          <p:cNvPr id="32" name="Rectangle 31"/>
          <p:cNvSpPr/>
          <p:nvPr/>
        </p:nvSpPr>
        <p:spPr bwMode="auto">
          <a:xfrm>
            <a:off x="2976977" y="2334199"/>
            <a:ext cx="6566517" cy="1080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-gb" sz="4400" b="1" i="0" u="non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attention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2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EE2E-BCF5-4831-AF76-C14E810D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14800"/>
            <a:ext cx="11327997" cy="658600"/>
          </a:xfrm>
        </p:spPr>
        <p:txBody>
          <a:bodyPr/>
          <a:lstStyle/>
          <a:p>
            <a:pPr algn="l" rtl="0"/>
            <a:r>
              <a:rPr lang="en-gb" b="1" i="0" u="none" baseline="0"/>
              <a:t>DHL CLOSE TO YOU</a:t>
            </a:r>
            <a:br>
              <a:rPr lang="en-gb"/>
            </a:br>
            <a:r>
              <a:rPr lang="en-gb" b="1" i="0" u="none" baseline="0"/>
              <a:t>DELIVERY TO THE NEAREST POINT – BUSINESS ASSUMPTIONS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DCE1A-1493-49D4-9DFB-C8628AF9AA0D}"/>
              </a:ext>
            </a:extLst>
          </p:cNvPr>
          <p:cNvSpPr/>
          <p:nvPr/>
        </p:nvSpPr>
        <p:spPr>
          <a:xfrm>
            <a:off x="401317" y="1607966"/>
            <a:ext cx="2070571" cy="91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144000" rtlCol="0" anchor="ctr"/>
          <a:lstStyle/>
          <a:p>
            <a:pPr algn="ctr" defTabSz="914366" rtl="0"/>
            <a:endParaRPr lang="en-gb" sz="1600" b="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EC81BE-33BA-4CD9-A8C6-6FF909CC22C9}"/>
              </a:ext>
            </a:extLst>
          </p:cNvPr>
          <p:cNvSpPr/>
          <p:nvPr/>
        </p:nvSpPr>
        <p:spPr>
          <a:xfrm>
            <a:off x="2953154" y="1607966"/>
            <a:ext cx="1796717" cy="91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tIns="192000" rIns="192000" bIns="192000" rtlCol="0" anchor="ctr"/>
          <a:lstStyle/>
          <a:p>
            <a:pPr algn="ctr" defTabSz="914366" rtl="0"/>
            <a:endParaRPr lang="en-gb" sz="1600" b="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B3D008-399C-4E0D-AC21-D56AB754E403}"/>
              </a:ext>
            </a:extLst>
          </p:cNvPr>
          <p:cNvSpPr/>
          <p:nvPr/>
        </p:nvSpPr>
        <p:spPr>
          <a:xfrm>
            <a:off x="5231135" y="1607966"/>
            <a:ext cx="1796717" cy="91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tIns="192000" rIns="192000" bIns="192000" rtlCol="0" anchor="ctr"/>
          <a:lstStyle/>
          <a:p>
            <a:pPr algn="ctr" defTabSz="914366" rtl="0"/>
            <a:endParaRPr lang="en-gb" sz="1600" b="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87D8E69-7ABA-77A6-CDF9-8AE9A5C05B9A}"/>
              </a:ext>
            </a:extLst>
          </p:cNvPr>
          <p:cNvSpPr txBox="1"/>
          <p:nvPr/>
        </p:nvSpPr>
        <p:spPr>
          <a:xfrm>
            <a:off x="3682604" y="2256950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lnSpc>
                <a:spcPct val="100000"/>
              </a:lnSpc>
            </a:pPr>
            <a:r>
              <a:rPr lang="en-gb" sz="1600" b="0" i="0" u="none" baseline="0"/>
              <a:t>The change applies to new clients using </a:t>
            </a:r>
            <a:r>
              <a:rPr lang="en-gb" sz="1600" b="1" i="0" u="none" baseline="0"/>
              <a:t>the BUSINESS price list</a:t>
            </a:r>
          </a:p>
          <a:p>
            <a:pPr algn="l" rtl="0">
              <a:lnSpc>
                <a:spcPct val="100000"/>
              </a:lnSpc>
            </a:pPr>
            <a:r>
              <a:rPr lang="en-gb" sz="1600" b="0" i="0" u="none" baseline="0"/>
              <a:t>Feature </a:t>
            </a:r>
            <a:r>
              <a:rPr lang="en-gb" sz="1600" b="1" i="0" u="none" baseline="0"/>
              <a:t>within the Economy product</a:t>
            </a:r>
            <a:endParaRPr lang="en-gb" sz="1600" b="1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FAFFEA3-E52B-9B5C-8FFE-A77F5CBB9991}"/>
              </a:ext>
            </a:extLst>
          </p:cNvPr>
          <p:cNvSpPr txBox="1"/>
          <p:nvPr/>
        </p:nvSpPr>
        <p:spPr>
          <a:xfrm>
            <a:off x="3682604" y="3191665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algn="l" rtl="0"/>
            <a:r>
              <a:rPr lang="en-gb" sz="1600" b="0" i="0" u="none" baseline="0"/>
              <a:t>Integration of a new solution </a:t>
            </a:r>
            <a:r>
              <a:rPr lang="en-gb" sz="1600" b="1" i="0" u="none" baseline="0"/>
              <a:t>for the Economy product </a:t>
            </a:r>
            <a:r>
              <a:rPr lang="en-gb" sz="1600" b="0" i="0" u="none" baseline="0"/>
              <a:t>(simplified integration method)</a:t>
            </a:r>
          </a:p>
          <a:p>
            <a:pPr algn="l" rtl="0"/>
            <a:r>
              <a:rPr lang="en-gb" sz="1600" b="0" i="0" u="none" baseline="0"/>
              <a:t>Possibility </a:t>
            </a:r>
            <a:r>
              <a:rPr lang="en-gb" sz="1600" b="1" i="0" u="none" baseline="0"/>
              <a:t>to give discounts </a:t>
            </a:r>
            <a:r>
              <a:rPr lang="en-gb" sz="1600" b="0" i="0" u="none" baseline="0"/>
              <a:t>in the solicitation process in line with the discount policy </a:t>
            </a:r>
            <a:r>
              <a:rPr lang="en-gb" sz="1600" b="1" i="0" u="none" baseline="0"/>
              <a:t>for the Economy product</a:t>
            </a:r>
            <a:endParaRPr lang="en-gb" sz="1600" b="1" dirty="0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3329989-B595-3802-0039-DAC736783C32}"/>
              </a:ext>
            </a:extLst>
          </p:cNvPr>
          <p:cNvSpPr txBox="1"/>
          <p:nvPr/>
        </p:nvSpPr>
        <p:spPr>
          <a:xfrm>
            <a:off x="1597488" y="2245769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/>
              <a:t>Scope</a:t>
            </a:r>
            <a:endParaRPr lang="en-gb" sz="1600" dirty="0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EBF33E82-4335-6AFC-069A-0CC9F4921CAB}"/>
              </a:ext>
            </a:extLst>
          </p:cNvPr>
          <p:cNvSpPr txBox="1"/>
          <p:nvPr/>
        </p:nvSpPr>
        <p:spPr>
          <a:xfrm>
            <a:off x="1597488" y="3192359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/>
              <a:t>Assumption</a:t>
            </a:r>
            <a:endParaRPr lang="en-gb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9D161D-7731-D140-09D0-14EB881EE921}"/>
              </a:ext>
            </a:extLst>
          </p:cNvPr>
          <p:cNvCxnSpPr/>
          <p:nvPr/>
        </p:nvCxnSpPr>
        <p:spPr>
          <a:xfrm>
            <a:off x="401317" y="3158463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1E5923-EDD0-00BB-DBE2-5BDDEA75097F}"/>
              </a:ext>
            </a:extLst>
          </p:cNvPr>
          <p:cNvCxnSpPr/>
          <p:nvPr/>
        </p:nvCxnSpPr>
        <p:spPr>
          <a:xfrm>
            <a:off x="401317" y="4974093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30">
            <a:extLst>
              <a:ext uri="{FF2B5EF4-FFF2-40B4-BE49-F238E27FC236}">
                <a16:creationId xmlns:a16="http://schemas.microsoft.com/office/drawing/2014/main" id="{3A05696F-A48A-7D97-C298-7A7617B08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2" y="2386381"/>
            <a:ext cx="583473" cy="583473"/>
          </a:xfrm>
          <a:prstGeom prst="rect">
            <a:avLst/>
          </a:prstGeom>
        </p:spPr>
      </p:pic>
      <p:pic>
        <p:nvPicPr>
          <p:cNvPr id="26" name="Grafik 30">
            <a:extLst>
              <a:ext uri="{FF2B5EF4-FFF2-40B4-BE49-F238E27FC236}">
                <a16:creationId xmlns:a16="http://schemas.microsoft.com/office/drawing/2014/main" id="{B6476E4C-7085-BEF9-EBD6-AC5C8F10A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2" y="3332970"/>
            <a:ext cx="583473" cy="583473"/>
          </a:xfrm>
          <a:prstGeom prst="rect">
            <a:avLst/>
          </a:prstGeom>
        </p:spPr>
      </p:pic>
      <p:pic>
        <p:nvPicPr>
          <p:cNvPr id="27" name="Grafik 30">
            <a:extLst>
              <a:ext uri="{FF2B5EF4-FFF2-40B4-BE49-F238E27FC236}">
                <a16:creationId xmlns:a16="http://schemas.microsoft.com/office/drawing/2014/main" id="{92817A30-5952-50C1-36DC-E937D1636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3" y="5183024"/>
            <a:ext cx="583473" cy="583473"/>
          </a:xfrm>
          <a:prstGeom prst="rect">
            <a:avLst/>
          </a:prstGeom>
        </p:spPr>
      </p:pic>
      <p:sp>
        <p:nvSpPr>
          <p:cNvPr id="41" name="TextBox 25">
            <a:extLst>
              <a:ext uri="{FF2B5EF4-FFF2-40B4-BE49-F238E27FC236}">
                <a16:creationId xmlns:a16="http://schemas.microsoft.com/office/drawing/2014/main" id="{650A1C87-788E-EE27-E59F-108C76CE1F1E}"/>
              </a:ext>
            </a:extLst>
          </p:cNvPr>
          <p:cNvSpPr txBox="1"/>
          <p:nvPr/>
        </p:nvSpPr>
        <p:spPr>
          <a:xfrm>
            <a:off x="1597488" y="1346062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/>
              <a:t>Purpose</a:t>
            </a:r>
            <a:endParaRPr lang="en-gb" sz="1600" dirty="0"/>
          </a:p>
        </p:txBody>
      </p:sp>
      <p:cxnSp>
        <p:nvCxnSpPr>
          <p:cNvPr id="43" name="Straight Connector 26">
            <a:extLst>
              <a:ext uri="{FF2B5EF4-FFF2-40B4-BE49-F238E27FC236}">
                <a16:creationId xmlns:a16="http://schemas.microsoft.com/office/drawing/2014/main" id="{AE4A2F41-3946-42DC-29D9-C7730B825A7A}"/>
              </a:ext>
            </a:extLst>
          </p:cNvPr>
          <p:cNvCxnSpPr/>
          <p:nvPr/>
        </p:nvCxnSpPr>
        <p:spPr>
          <a:xfrm>
            <a:off x="401319" y="5918355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fik 30">
            <a:extLst>
              <a:ext uri="{FF2B5EF4-FFF2-40B4-BE49-F238E27FC236}">
                <a16:creationId xmlns:a16="http://schemas.microsoft.com/office/drawing/2014/main" id="{06CCC890-EBEF-E2D3-43A3-C2E9AB830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12" y="1486673"/>
            <a:ext cx="583473" cy="58347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3EF7167-F6F4-B3A0-A201-C1B71A59E6CD}"/>
              </a:ext>
            </a:extLst>
          </p:cNvPr>
          <p:cNvSpPr txBox="1"/>
          <p:nvPr/>
        </p:nvSpPr>
        <p:spPr>
          <a:xfrm>
            <a:off x="3761719" y="5007315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algn="l" rtl="0"/>
            <a:r>
              <a:rPr lang="en-gb" sz="1600" b="0" i="0" u="none" baseline="0"/>
              <a:t>Integration available from H2 2024</a:t>
            </a:r>
          </a:p>
          <a:p>
            <a:pPr algn="l" rtl="0"/>
            <a:r>
              <a:rPr lang="en-gb" sz="1600" b="0" i="0" u="none" baseline="0"/>
              <a:t>Client communication through the website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5096744-AB91-C8F2-F9C3-7F58A323C018}"/>
              </a:ext>
            </a:extLst>
          </p:cNvPr>
          <p:cNvSpPr txBox="1"/>
          <p:nvPr/>
        </p:nvSpPr>
        <p:spPr>
          <a:xfrm>
            <a:off x="3682604" y="1373665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algn="l" rtl="0"/>
            <a:r>
              <a:rPr lang="en-gb" sz="1600" b="0" i="0" u="none" baseline="0"/>
              <a:t>To enable the Client to easily implement the Economy product </a:t>
            </a:r>
            <a:r>
              <a:rPr lang="en-gb" sz="1600" b="1" i="0" u="none" baseline="0"/>
              <a:t>without the need for map integration Shortening integration time </a:t>
            </a:r>
            <a:r>
              <a:rPr lang="en-gb" sz="1600" b="0" i="0" u="none" baseline="0"/>
              <a:t>for the seller and </a:t>
            </a:r>
            <a:r>
              <a:rPr lang="en-gb" sz="1600" b="1" i="0" u="none" baseline="0"/>
              <a:t>the purchase process </a:t>
            </a:r>
            <a:r>
              <a:rPr lang="en-gb" sz="1600" b="0" i="0" u="none" baseline="0"/>
              <a:t>for the consumer</a:t>
            </a:r>
            <a:endParaRPr lang="en-gb" sz="1600" dirty="0"/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BB270DEA-FCDD-2E25-F2D4-7A29F596F74B}"/>
              </a:ext>
            </a:extLst>
          </p:cNvPr>
          <p:cNvCxnSpPr/>
          <p:nvPr/>
        </p:nvCxnSpPr>
        <p:spPr>
          <a:xfrm>
            <a:off x="367248" y="2240297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0">
            <a:extLst>
              <a:ext uri="{FF2B5EF4-FFF2-40B4-BE49-F238E27FC236}">
                <a16:creationId xmlns:a16="http://schemas.microsoft.com/office/drawing/2014/main" id="{292AC6D2-79A3-4357-10F7-2AF1B74FDF00}"/>
              </a:ext>
            </a:extLst>
          </p:cNvPr>
          <p:cNvCxnSpPr/>
          <p:nvPr/>
        </p:nvCxnSpPr>
        <p:spPr>
          <a:xfrm>
            <a:off x="401317" y="4068043"/>
            <a:ext cx="1132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>
            <a:extLst>
              <a:ext uri="{FF2B5EF4-FFF2-40B4-BE49-F238E27FC236}">
                <a16:creationId xmlns:a16="http://schemas.microsoft.com/office/drawing/2014/main" id="{B7E0356F-93A7-C632-E9BE-D053E1D070D8}"/>
              </a:ext>
            </a:extLst>
          </p:cNvPr>
          <p:cNvSpPr txBox="1"/>
          <p:nvPr/>
        </p:nvSpPr>
        <p:spPr>
          <a:xfrm>
            <a:off x="1597084" y="4094055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/>
              <a:t>Target</a:t>
            </a:r>
            <a:endParaRPr lang="en-gb" sz="1600" dirty="0"/>
          </a:p>
        </p:txBody>
      </p:sp>
      <p:pic>
        <p:nvPicPr>
          <p:cNvPr id="16" name="Grafik 30">
            <a:extLst>
              <a:ext uri="{FF2B5EF4-FFF2-40B4-BE49-F238E27FC236}">
                <a16:creationId xmlns:a16="http://schemas.microsoft.com/office/drawing/2014/main" id="{6AFB18CE-D74E-7F0E-1A7B-FFD20E62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809" y="4234668"/>
            <a:ext cx="583473" cy="583473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7299FA5-1177-2C30-6B5D-AB853EE2ABC8}"/>
              </a:ext>
            </a:extLst>
          </p:cNvPr>
          <p:cNvSpPr txBox="1"/>
          <p:nvPr/>
        </p:nvSpPr>
        <p:spPr>
          <a:xfrm>
            <a:off x="3761315" y="4096277"/>
            <a:ext cx="7968000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algn="l" rtl="0"/>
            <a:r>
              <a:rPr lang="en-gb" sz="1600" b="0" i="0" u="none" baseline="0"/>
              <a:t>New Clients </a:t>
            </a:r>
            <a:r>
              <a:rPr lang="en-gb" sz="1600" b="1" i="0" u="none" baseline="0"/>
              <a:t>without integration </a:t>
            </a:r>
            <a:r>
              <a:rPr lang="en-gb" sz="1600" b="0" i="0" u="none" baseline="0"/>
              <a:t>with the DHL map </a:t>
            </a:r>
          </a:p>
          <a:p>
            <a:pPr algn="l" rtl="0"/>
            <a:r>
              <a:rPr lang="en-gb" sz="1600" b="0" i="0" u="none" baseline="0"/>
              <a:t>Current clients – </a:t>
            </a:r>
            <a:r>
              <a:rPr lang="en-gb" sz="1600" b="1" i="0" u="none" baseline="0"/>
              <a:t>reactively</a:t>
            </a:r>
            <a:r>
              <a:rPr lang="en-gb" sz="1600" b="0" i="0" u="none" baseline="0"/>
              <a:t> if they wish to change the integration process</a:t>
            </a:r>
            <a:endParaRPr lang="en-gb" sz="1600" b="1" dirty="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F9232D5D-F9FC-6DC7-C1A8-F1CA5181861B}"/>
              </a:ext>
            </a:extLst>
          </p:cNvPr>
          <p:cNvSpPr txBox="1"/>
          <p:nvPr/>
        </p:nvSpPr>
        <p:spPr>
          <a:xfrm>
            <a:off x="1597084" y="5007314"/>
            <a:ext cx="1605281" cy="864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/>
              <a:t>Further steps</a:t>
            </a:r>
            <a:endParaRPr lang="en-gb" sz="16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B6CF30F-F55C-86DC-F5CF-3EEE795FEA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algn="l" defTabSz="914377" rtl="0"/>
            <a:r>
              <a:rPr lang="en-US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DHL | Delivery to the nearest point | July 2024</a:t>
            </a:r>
            <a:endParaRPr lang="en-gb" dirty="0">
              <a:solidFill>
                <a:prstClr val="black"/>
              </a:solidFill>
              <a:latin typeface="Delivery"/>
            </a:endParaRPr>
          </a:p>
        </p:txBody>
      </p:sp>
    </p:spTree>
    <p:extLst>
      <p:ext uri="{BB962C8B-B14F-4D97-AF65-F5344CB8AC3E}">
        <p14:creationId xmlns:p14="http://schemas.microsoft.com/office/powerpoint/2010/main" val="64497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>
            <a:extLst>
              <a:ext uri="{FF2B5EF4-FFF2-40B4-BE49-F238E27FC236}">
                <a16:creationId xmlns:a16="http://schemas.microsoft.com/office/drawing/2014/main" id="{D0C307CC-AC2B-40FF-AA0E-913EE918A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r="548"/>
          <a:stretch/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14013-F36A-42DE-962B-BBB1715E4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defTabSz="914377" rtl="0"/>
            <a:r>
              <a:rPr lang="en-US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DHL | Delivery to the nearest point | July 2024</a:t>
            </a:r>
            <a:endParaRPr lang="en-gb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9A7AD-2F49-445C-A474-352443C5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br>
              <a:rPr lang="en-gb"/>
            </a:br>
            <a:r>
              <a:rPr lang="en-gb" b="1" i="0" u="none" baseline="0"/>
              <a:t>COLLECTION FROM A LOCKER OR A POINT</a:t>
            </a:r>
            <a:br>
              <a:rPr lang="en-gb"/>
            </a:br>
            <a:r>
              <a:rPr lang="en-gb" b="1" i="0" u="none" baseline="0"/>
              <a:t>WITHOUT MAP INTEGRATION!</a:t>
            </a:r>
            <a:endParaRPr lang="en-gb" b="0" dirty="0"/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907AE6A8-F175-B9AA-FC4C-1744DD105BD7}"/>
              </a:ext>
            </a:extLst>
          </p:cNvPr>
          <p:cNvSpPr txBox="1"/>
          <p:nvPr/>
        </p:nvSpPr>
        <p:spPr>
          <a:xfrm>
            <a:off x="855874" y="1946198"/>
            <a:ext cx="1934396" cy="2064000"/>
          </a:xfrm>
          <a:prstGeom prst="rect">
            <a:avLst/>
          </a:prstGeom>
        </p:spPr>
        <p:txBody>
          <a:bodyPr vert="horz" lIns="216000" tIns="144000" rIns="216000" bIns="144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>
                <a:solidFill>
                  <a:srgbClr val="D40511"/>
                </a:solidFill>
              </a:rPr>
              <a:t>1. </a:t>
            </a:r>
            <a:r>
              <a:rPr lang="en-gb" sz="1600" b="1" i="0" u="none" baseline="0"/>
              <a:t>SHOPPER</a:t>
            </a:r>
          </a:p>
          <a:p>
            <a:pPr algn="l" rtl="0"/>
            <a:r>
              <a:rPr lang="en-gb" sz="1600" b="0" i="0" u="none" baseline="0"/>
              <a:t>values convenience and likes to have a choice!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12DE618D-6177-FDF3-1935-B531C6E9B758}"/>
              </a:ext>
            </a:extLst>
          </p:cNvPr>
          <p:cNvSpPr txBox="1"/>
          <p:nvPr/>
        </p:nvSpPr>
        <p:spPr>
          <a:xfrm>
            <a:off x="1015592" y="4213436"/>
            <a:ext cx="3077895" cy="2064000"/>
          </a:xfrm>
          <a:prstGeom prst="rect">
            <a:avLst/>
          </a:prstGeom>
        </p:spPr>
        <p:txBody>
          <a:bodyPr vert="horz" lIns="216000" tIns="144000" rIns="216000" bIns="144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 dirty="0">
                <a:solidFill>
                  <a:srgbClr val="D40511"/>
                </a:solidFill>
              </a:rPr>
              <a:t>2. </a:t>
            </a:r>
            <a:r>
              <a:rPr lang="en-gb" sz="1600" b="1" i="0" u="none" baseline="0" dirty="0"/>
              <a:t>E-SHOP</a:t>
            </a:r>
            <a:endParaRPr lang="en-gb" sz="1600" dirty="0"/>
          </a:p>
          <a:p>
            <a:pPr algn="l" rtl="0"/>
            <a:r>
              <a:rPr lang="en-gb" sz="1600" b="0" i="0" u="none" baseline="0" dirty="0"/>
              <a:t>may present various delivery forms in the cart, e.g.</a:t>
            </a:r>
          </a:p>
          <a:p>
            <a:pPr algn="l" rtl="0"/>
            <a:r>
              <a:rPr lang="en-gb" sz="1600" b="0" i="0" u="none" baseline="0" dirty="0"/>
              <a:t>1. to-door delivery</a:t>
            </a:r>
          </a:p>
          <a:p>
            <a:pPr algn="l" rtl="0"/>
            <a:r>
              <a:rPr lang="en-gb" sz="1600" b="0" i="0" u="none" baseline="0" dirty="0"/>
              <a:t>2. </a:t>
            </a:r>
            <a:r>
              <a:rPr lang="en-gb" sz="1600" b="1" i="0" u="none" baseline="0" dirty="0"/>
              <a:t>DHL Close to you</a:t>
            </a:r>
            <a:r>
              <a:rPr lang="en-gb" sz="1600" b="0" i="0" u="none" baseline="0" dirty="0"/>
              <a:t> delivery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A8089F8E-9677-12D0-81CD-918DC5036368}"/>
              </a:ext>
            </a:extLst>
          </p:cNvPr>
          <p:cNvGrpSpPr/>
          <p:nvPr/>
        </p:nvGrpSpPr>
        <p:grpSpPr>
          <a:xfrm>
            <a:off x="610595" y="4121088"/>
            <a:ext cx="504000" cy="1147604"/>
            <a:chOff x="1076789" y="3051406"/>
            <a:chExt cx="381672" cy="860703"/>
          </a:xfrm>
        </p:grpSpPr>
        <p:cxnSp>
          <p:nvCxnSpPr>
            <p:cNvPr id="11" name="Straight Connector 45">
              <a:extLst>
                <a:ext uri="{FF2B5EF4-FFF2-40B4-BE49-F238E27FC236}">
                  <a16:creationId xmlns:a16="http://schemas.microsoft.com/office/drawing/2014/main" id="{EA6BAD99-70C6-1A98-0D69-B58C1A739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6789" y="3051406"/>
              <a:ext cx="151" cy="860703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6">
              <a:extLst>
                <a:ext uri="{FF2B5EF4-FFF2-40B4-BE49-F238E27FC236}">
                  <a16:creationId xmlns:a16="http://schemas.microsoft.com/office/drawing/2014/main" id="{48ABD71D-7DC5-B122-21E2-145EF4D0E969}"/>
                </a:ext>
              </a:extLst>
            </p:cNvPr>
            <p:cNvCxnSpPr>
              <a:cxnSpLocks/>
            </p:cNvCxnSpPr>
            <p:nvPr/>
          </p:nvCxnSpPr>
          <p:spPr>
            <a:xfrm>
              <a:off x="1076789" y="3912109"/>
              <a:ext cx="381672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F6B05848-5625-9EBE-D1BA-63968E66AE81}"/>
              </a:ext>
            </a:extLst>
          </p:cNvPr>
          <p:cNvGrpSpPr/>
          <p:nvPr/>
        </p:nvGrpSpPr>
        <p:grpSpPr>
          <a:xfrm>
            <a:off x="401606" y="2464760"/>
            <a:ext cx="504000" cy="1143565"/>
            <a:chOff x="324001" y="1932822"/>
            <a:chExt cx="479124" cy="857674"/>
          </a:xfrm>
        </p:grpSpPr>
        <p:cxnSp>
          <p:nvCxnSpPr>
            <p:cNvPr id="15" name="Straight Connector 60">
              <a:extLst>
                <a:ext uri="{FF2B5EF4-FFF2-40B4-BE49-F238E27FC236}">
                  <a16:creationId xmlns:a16="http://schemas.microsoft.com/office/drawing/2014/main" id="{9D92BA05-A21D-2E4F-4715-745D2FF6F4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001" y="1932822"/>
              <a:ext cx="151" cy="8576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1">
              <a:extLst>
                <a:ext uri="{FF2B5EF4-FFF2-40B4-BE49-F238E27FC236}">
                  <a16:creationId xmlns:a16="http://schemas.microsoft.com/office/drawing/2014/main" id="{FAE49A80-5746-B6C9-0872-0913B2922A11}"/>
                </a:ext>
              </a:extLst>
            </p:cNvPr>
            <p:cNvCxnSpPr>
              <a:cxnSpLocks/>
            </p:cNvCxnSpPr>
            <p:nvPr/>
          </p:nvCxnSpPr>
          <p:spPr>
            <a:xfrm>
              <a:off x="324001" y="1932822"/>
              <a:ext cx="479124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9E43C8A2-87B6-890D-EE06-CAA97DCE27F5}"/>
              </a:ext>
            </a:extLst>
          </p:cNvPr>
          <p:cNvCxnSpPr/>
          <p:nvPr/>
        </p:nvCxnSpPr>
        <p:spPr>
          <a:xfrm>
            <a:off x="481565" y="388832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CF1F75DF-BDF3-3A2C-91CA-1641A2F82A4C}"/>
              </a:ext>
            </a:extLst>
          </p:cNvPr>
          <p:cNvCxnSpPr/>
          <p:nvPr/>
        </p:nvCxnSpPr>
        <p:spPr>
          <a:xfrm>
            <a:off x="1715614" y="388832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9">
            <a:extLst>
              <a:ext uri="{FF2B5EF4-FFF2-40B4-BE49-F238E27FC236}">
                <a16:creationId xmlns:a16="http://schemas.microsoft.com/office/drawing/2014/main" id="{0346A5DA-CF61-3AC9-6D7F-C37779648796}"/>
              </a:ext>
            </a:extLst>
          </p:cNvPr>
          <p:cNvSpPr txBox="1"/>
          <p:nvPr/>
        </p:nvSpPr>
        <p:spPr>
          <a:xfrm>
            <a:off x="5321910" y="3480450"/>
            <a:ext cx="3866477" cy="3312000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216000" tIns="144000" rIns="216000" bIns="144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 dirty="0">
                <a:solidFill>
                  <a:srgbClr val="D40511"/>
                </a:solidFill>
              </a:rPr>
              <a:t>4. </a:t>
            </a:r>
            <a:r>
              <a:rPr lang="en-gb" sz="1600" b="1" i="0" u="none" baseline="0" dirty="0"/>
              <a:t>DHL</a:t>
            </a:r>
            <a:endParaRPr lang="en-gb" sz="1600" dirty="0"/>
          </a:p>
          <a:p>
            <a:pPr algn="l" rtl="0"/>
            <a:r>
              <a:rPr lang="en-gb" sz="1600" b="0" i="0" u="none" baseline="0" dirty="0"/>
              <a:t>uses the consumer’s address coordinates </a:t>
            </a:r>
            <a:r>
              <a:rPr lang="en-gb" sz="1600" b="1" i="0" u="none" baseline="0" dirty="0"/>
              <a:t>to indicate the optimum delivery point </a:t>
            </a:r>
            <a:r>
              <a:rPr lang="en-gb" sz="1600" b="0" i="0" u="none" baseline="0" dirty="0"/>
              <a:t>(Parcel Locker or ServicePoint) – if none is available nearby, the parcel is delivered to the indicated address</a:t>
            </a:r>
          </a:p>
          <a:p>
            <a:pPr marL="285750" indent="-285750" algn="l" rtl="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600" b="0" i="0" u="none" baseline="0" dirty="0"/>
              <a:t>the e-shop does not need to integrate the map</a:t>
            </a:r>
          </a:p>
          <a:p>
            <a:pPr marL="285750" indent="-285750" algn="l" rtl="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600" b="0" i="0" u="none" baseline="0" dirty="0"/>
              <a:t>the shopper wastes no time for point selection</a:t>
            </a:r>
            <a:endParaRPr lang="en-gb" sz="1600" b="1" dirty="0"/>
          </a:p>
          <a:p>
            <a:endParaRPr lang="en-gb" sz="1600" dirty="0"/>
          </a:p>
          <a:p>
            <a:endParaRPr lang="en-gb" sz="1600" dirty="0"/>
          </a:p>
        </p:txBody>
      </p:sp>
      <p:cxnSp>
        <p:nvCxnSpPr>
          <p:cNvPr id="34" name="Straight Connector 30">
            <a:extLst>
              <a:ext uri="{FF2B5EF4-FFF2-40B4-BE49-F238E27FC236}">
                <a16:creationId xmlns:a16="http://schemas.microsoft.com/office/drawing/2014/main" id="{47A62458-AB5A-AEB5-6470-D513760AF1B7}"/>
              </a:ext>
            </a:extLst>
          </p:cNvPr>
          <p:cNvCxnSpPr/>
          <p:nvPr/>
        </p:nvCxnSpPr>
        <p:spPr>
          <a:xfrm>
            <a:off x="2975956" y="388832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FE40CB5-EC88-F39B-18C1-AF84AE1860E1}"/>
              </a:ext>
            </a:extLst>
          </p:cNvPr>
          <p:cNvSpPr txBox="1"/>
          <p:nvPr/>
        </p:nvSpPr>
        <p:spPr>
          <a:xfrm>
            <a:off x="3410011" y="1932213"/>
            <a:ext cx="2220225" cy="2064000"/>
          </a:xfrm>
          <a:prstGeom prst="rect">
            <a:avLst/>
          </a:prstGeom>
        </p:spPr>
        <p:txBody>
          <a:bodyPr vert="horz" lIns="216000" tIns="144000" rIns="216000" bIns="144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 dirty="0">
                <a:solidFill>
                  <a:srgbClr val="D40511"/>
                </a:solidFill>
              </a:rPr>
              <a:t>3. </a:t>
            </a:r>
            <a:r>
              <a:rPr lang="en-gb" sz="1600" b="1" i="0" u="none" baseline="0" dirty="0"/>
              <a:t>SHOPPER</a:t>
            </a:r>
          </a:p>
          <a:p>
            <a:pPr algn="l" rtl="0"/>
            <a:r>
              <a:rPr lang="en-gb" sz="1600" b="0" i="0" u="none" baseline="0" dirty="0"/>
              <a:t>chooses </a:t>
            </a:r>
            <a:r>
              <a:rPr lang="en-gb" sz="1600" b="1" i="0" u="none" baseline="0" dirty="0"/>
              <a:t>DHL Close to you</a:t>
            </a:r>
            <a:r>
              <a:rPr lang="en-gb" sz="1600" b="0" i="0" u="none" baseline="0" dirty="0"/>
              <a:t> delivery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3EA7CEB-D635-B149-CDC3-51B8CF387E33}"/>
              </a:ext>
            </a:extLst>
          </p:cNvPr>
          <p:cNvSpPr txBox="1"/>
          <p:nvPr/>
        </p:nvSpPr>
        <p:spPr>
          <a:xfrm>
            <a:off x="431999" y="1371333"/>
            <a:ext cx="4073322" cy="198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en-gb" sz="1600" b="0" i="0" u="none" baseline="0"/>
              <a:t>NEW, QUICK AND CONVENIENT SOLUTION</a:t>
            </a:r>
            <a:endParaRPr lang="en-gb" sz="1600" dirty="0" err="1"/>
          </a:p>
        </p:txBody>
      </p:sp>
      <p:cxnSp>
        <p:nvCxnSpPr>
          <p:cNvPr id="20" name="Łącznik: łamany 19">
            <a:extLst>
              <a:ext uri="{FF2B5EF4-FFF2-40B4-BE49-F238E27FC236}">
                <a16:creationId xmlns:a16="http://schemas.microsoft.com/office/drawing/2014/main" id="{01508F69-85C4-FDCA-45CB-C444877DAAC1}"/>
              </a:ext>
            </a:extLst>
          </p:cNvPr>
          <p:cNvCxnSpPr>
            <a:cxnSpLocks/>
          </p:cNvCxnSpPr>
          <p:nvPr/>
        </p:nvCxnSpPr>
        <p:spPr>
          <a:xfrm rot="5400000">
            <a:off x="2502514" y="4386437"/>
            <a:ext cx="2988000" cy="216000"/>
          </a:xfrm>
          <a:prstGeom prst="bentConnector3">
            <a:avLst>
              <a:gd name="adj1" fmla="val 99786"/>
            </a:avLst>
          </a:prstGeom>
          <a:ln w="31750">
            <a:solidFill>
              <a:srgbClr val="FFCC00"/>
            </a:solidFill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0">
            <a:extLst>
              <a:ext uri="{FF2B5EF4-FFF2-40B4-BE49-F238E27FC236}">
                <a16:creationId xmlns:a16="http://schemas.microsoft.com/office/drawing/2014/main" id="{54311DB1-7FFD-96DB-5B73-66F20A4F7F78}"/>
              </a:ext>
            </a:extLst>
          </p:cNvPr>
          <p:cNvCxnSpPr/>
          <p:nvPr/>
        </p:nvCxnSpPr>
        <p:spPr>
          <a:xfrm>
            <a:off x="4244722" y="3888321"/>
            <a:ext cx="9000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: łamany 43">
            <a:extLst>
              <a:ext uri="{FF2B5EF4-FFF2-40B4-BE49-F238E27FC236}">
                <a16:creationId xmlns:a16="http://schemas.microsoft.com/office/drawing/2014/main" id="{6020118C-C758-A17F-52D1-9DC826DECF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46620" y="2484749"/>
            <a:ext cx="1144800" cy="640800"/>
          </a:xfrm>
          <a:prstGeom prst="bentConnector3">
            <a:avLst>
              <a:gd name="adj1" fmla="val 70"/>
            </a:avLst>
          </a:prstGeom>
          <a:ln w="31750">
            <a:solidFill>
              <a:srgbClr val="FFCC00"/>
            </a:solidFill>
            <a:prstDash val="sysDot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5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3192AF4-2ED2-AF6F-9199-7F1D76F09A78}"/>
              </a:ext>
            </a:extLst>
          </p:cNvPr>
          <p:cNvSpPr txBox="1"/>
          <p:nvPr/>
        </p:nvSpPr>
        <p:spPr>
          <a:xfrm>
            <a:off x="8476678" y="5265662"/>
            <a:ext cx="3492000" cy="1260000"/>
          </a:xfrm>
          <a:prstGeom prst="rect">
            <a:avLst/>
          </a:prstGeom>
          <a:solidFill>
            <a:srgbClr val="D40511"/>
          </a:solidFill>
        </p:spPr>
        <p:txBody>
          <a:bodyPr wrap="square" lIns="0" tIns="0" rIns="0" bIns="0" rtlCol="0">
            <a:no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endParaRPr lang="en-gb" sz="1200" dirty="0" err="1">
              <a:ln>
                <a:solidFill>
                  <a:srgbClr val="D40511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6FB23-BFF1-4F14-9E78-7D16429C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DELIVERY TO THE NEAREST POINT – WHAT DOES THE PROCESS LOOK LIKE?</a:t>
            </a:r>
            <a:br>
              <a:rPr lang="en-gb"/>
            </a:br>
            <a:endParaRPr lang="en-gb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0F76C882-7673-4F79-9DDF-23CF5B97160E}"/>
              </a:ext>
            </a:extLst>
          </p:cNvPr>
          <p:cNvSpPr/>
          <p:nvPr/>
        </p:nvSpPr>
        <p:spPr>
          <a:xfrm>
            <a:off x="417021" y="1713079"/>
            <a:ext cx="3614782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  <a:p>
            <a:pPr algn="l" defTabSz="914377" rtl="0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0F76C882-7673-4F79-9DDF-23CF5B97160E}"/>
              </a:ext>
            </a:extLst>
          </p:cNvPr>
          <p:cNvSpPr/>
          <p:nvPr/>
        </p:nvSpPr>
        <p:spPr>
          <a:xfrm>
            <a:off x="403322" y="2704440"/>
            <a:ext cx="3639444" cy="30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61" name="Textplatzhalter 4">
            <a:extLst>
              <a:ext uri="{FF2B5EF4-FFF2-40B4-BE49-F238E27FC236}">
                <a16:creationId xmlns:a16="http://schemas.microsoft.com/office/drawing/2014/main" id="{75DADFD6-1CC7-412B-AD75-C549DBA0E08A}"/>
              </a:ext>
            </a:extLst>
          </p:cNvPr>
          <p:cNvSpPr txBox="1">
            <a:spLocks/>
          </p:cNvSpPr>
          <p:nvPr/>
        </p:nvSpPr>
        <p:spPr bwMode="gray">
          <a:xfrm>
            <a:off x="470253" y="1131622"/>
            <a:ext cx="2750471" cy="432000"/>
          </a:xfrm>
          <a:prstGeom prst="rect">
            <a:avLst/>
          </a:prstGeom>
        </p:spPr>
        <p:txBody>
          <a:bodyPr lIns="0" tIns="36000" rIns="0" bIns="0" anchor="b" anchorCtr="0"/>
          <a:lstStyle/>
          <a:p>
            <a:pPr algn="l" defTabSz="914377" rtl="0">
              <a:spcAft>
                <a:spcPts val="667"/>
              </a:spcAft>
              <a:defRPr/>
            </a:pPr>
            <a:r>
              <a:rPr lang="en-gb" sz="1600" b="1" i="0" u="none" baseline="0">
                <a:solidFill>
                  <a:srgbClr val="D40511"/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  <a:sym typeface="Delivery" panose="020F0503020204020204" pitchFamily="34" charset="0"/>
              </a:rPr>
              <a:t>IMPLEMENTATION IN THE SHOP</a:t>
            </a:r>
            <a:endParaRPr lang="en-gb" sz="1600" b="1" dirty="0">
              <a:solidFill>
                <a:srgbClr val="D4051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cxnSp>
        <p:nvCxnSpPr>
          <p:cNvPr id="62" name="Gerade Verbindung 8">
            <a:extLst>
              <a:ext uri="{FF2B5EF4-FFF2-40B4-BE49-F238E27FC236}">
                <a16:creationId xmlns:a16="http://schemas.microsoft.com/office/drawing/2014/main" id="{6B859FDE-F077-4BBB-97C3-9C2DD69CCD51}"/>
              </a:ext>
            </a:extLst>
          </p:cNvPr>
          <p:cNvCxnSpPr/>
          <p:nvPr/>
        </p:nvCxnSpPr>
        <p:spPr bwMode="gray">
          <a:xfrm>
            <a:off x="431803" y="1646540"/>
            <a:ext cx="36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8">
            <a:extLst>
              <a:ext uri="{FF2B5EF4-FFF2-40B4-BE49-F238E27FC236}">
                <a16:creationId xmlns:a16="http://schemas.microsoft.com/office/drawing/2014/main" id="{5D2C9982-4234-41F5-85F8-5D7C4A3761D9}"/>
              </a:ext>
            </a:extLst>
          </p:cNvPr>
          <p:cNvCxnSpPr/>
          <p:nvPr/>
        </p:nvCxnSpPr>
        <p:spPr bwMode="gray">
          <a:xfrm>
            <a:off x="8171425" y="1646977"/>
            <a:ext cx="36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8">
            <a:extLst>
              <a:ext uri="{FF2B5EF4-FFF2-40B4-BE49-F238E27FC236}">
                <a16:creationId xmlns:a16="http://schemas.microsoft.com/office/drawing/2014/main" id="{7C6C282D-AB12-123B-4E1E-9A277560AE7F}"/>
              </a:ext>
            </a:extLst>
          </p:cNvPr>
          <p:cNvCxnSpPr/>
          <p:nvPr/>
        </p:nvCxnSpPr>
        <p:spPr bwMode="gray">
          <a:xfrm>
            <a:off x="4332732" y="1638743"/>
            <a:ext cx="36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 descr="Image containing Graphic, clipart, graphic design, design&#10;&#10;Description automatically generated">
            <a:extLst>
              <a:ext uri="{FF2B5EF4-FFF2-40B4-BE49-F238E27FC236}">
                <a16:creationId xmlns:a16="http://schemas.microsoft.com/office/drawing/2014/main" id="{F8C91C77-79A3-99EE-3A78-C72E8DF0F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72" y="1245827"/>
            <a:ext cx="360000" cy="360000"/>
          </a:xfrm>
          <a:prstGeom prst="rect">
            <a:avLst/>
          </a:prstGeom>
        </p:spPr>
      </p:pic>
      <p:pic>
        <p:nvPicPr>
          <p:cNvPr id="23" name="Obraz 22" descr="Image containing Graphic, symbol, red, screen shot&#10;&#10;Description automatically generated">
            <a:extLst>
              <a:ext uri="{FF2B5EF4-FFF2-40B4-BE49-F238E27FC236}">
                <a16:creationId xmlns:a16="http://schemas.microsoft.com/office/drawing/2014/main" id="{D16D317F-2B83-E8C3-829D-F53E786A1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28" y="1257130"/>
            <a:ext cx="360000" cy="360000"/>
          </a:xfrm>
          <a:prstGeom prst="rect">
            <a:avLst/>
          </a:prstGeom>
        </p:spPr>
      </p:pic>
      <p:pic>
        <p:nvPicPr>
          <p:cNvPr id="36" name="Obraz 35" descr="Image containing Graphic, symbol, logo, red&#10;&#10;Description automatically generated">
            <a:extLst>
              <a:ext uri="{FF2B5EF4-FFF2-40B4-BE49-F238E27FC236}">
                <a16:creationId xmlns:a16="http://schemas.microsoft.com/office/drawing/2014/main" id="{D14D79AB-D159-E6F9-A97C-01A047CFF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88" y="1184463"/>
            <a:ext cx="360000" cy="360000"/>
          </a:xfrm>
          <a:prstGeom prst="rect">
            <a:avLst/>
          </a:prstGeom>
        </p:spPr>
      </p:pic>
      <p:sp>
        <p:nvSpPr>
          <p:cNvPr id="97" name="Google Shape;1482;p42">
            <a:extLst>
              <a:ext uri="{FF2B5EF4-FFF2-40B4-BE49-F238E27FC236}">
                <a16:creationId xmlns:a16="http://schemas.microsoft.com/office/drawing/2014/main" id="{F1C0D2F5-0425-920D-68FC-5DE1C3FB15AD}"/>
              </a:ext>
            </a:extLst>
          </p:cNvPr>
          <p:cNvSpPr/>
          <p:nvPr/>
        </p:nvSpPr>
        <p:spPr>
          <a:xfrm>
            <a:off x="1953203" y="5708921"/>
            <a:ext cx="1873379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 rtl="0"/>
            <a:r>
              <a:rPr lang="en-gb" sz="1200" b="1" i="0" u="none" baseline="0">
                <a:solidFill>
                  <a:prstClr val="whit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EASY INTEGRATION </a:t>
            </a:r>
          </a:p>
          <a:p>
            <a:pPr algn="ctr" defTabSz="914377" rtl="0"/>
            <a:r>
              <a:rPr lang="en-gb" sz="1200" b="1" i="0" u="none" baseline="0">
                <a:solidFill>
                  <a:prstClr val="whit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 SENDER</a:t>
            </a:r>
            <a:endParaRPr sz="1200" dirty="0">
              <a:solidFill>
                <a:prstClr val="white"/>
              </a:solidFill>
              <a:latin typeface="Delivery"/>
            </a:endParaRPr>
          </a:p>
        </p:txBody>
      </p:sp>
      <p:sp>
        <p:nvSpPr>
          <p:cNvPr id="100" name="Google Shape;1479;p42">
            <a:extLst>
              <a:ext uri="{FF2B5EF4-FFF2-40B4-BE49-F238E27FC236}">
                <a16:creationId xmlns:a16="http://schemas.microsoft.com/office/drawing/2014/main" id="{C3C6D6AE-578C-6286-7CF8-A06A15669E20}"/>
              </a:ext>
            </a:extLst>
          </p:cNvPr>
          <p:cNvSpPr/>
          <p:nvPr/>
        </p:nvSpPr>
        <p:spPr>
          <a:xfrm rot="10800000">
            <a:off x="3100349" y="4594959"/>
            <a:ext cx="2685801" cy="1764000"/>
          </a:xfrm>
          <a:prstGeom prst="arc">
            <a:avLst>
              <a:gd name="adj1" fmla="val 10996821"/>
              <a:gd name="adj2" fmla="val 18161565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l" defTabSz="914377" rtl="0"/>
            <a:endParaRPr sz="135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01" name="Google Shape;1479;p42">
            <a:extLst>
              <a:ext uri="{FF2B5EF4-FFF2-40B4-BE49-F238E27FC236}">
                <a16:creationId xmlns:a16="http://schemas.microsoft.com/office/drawing/2014/main" id="{AE6FCC3D-A3ED-8D9A-3A33-C1C7F1402B23}"/>
              </a:ext>
            </a:extLst>
          </p:cNvPr>
          <p:cNvSpPr/>
          <p:nvPr/>
        </p:nvSpPr>
        <p:spPr>
          <a:xfrm rot="9619737">
            <a:off x="6596087" y="3586761"/>
            <a:ext cx="2844000" cy="1780800"/>
          </a:xfrm>
          <a:prstGeom prst="arc">
            <a:avLst>
              <a:gd name="adj1" fmla="val 10996821"/>
              <a:gd name="adj2" fmla="val 18161565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l" defTabSz="914377" rtl="0"/>
            <a:endParaRPr sz="1351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16" name="Google Shape;1293;p37">
            <a:extLst>
              <a:ext uri="{FF2B5EF4-FFF2-40B4-BE49-F238E27FC236}">
                <a16:creationId xmlns:a16="http://schemas.microsoft.com/office/drawing/2014/main" id="{B780CC8D-88D4-4CC5-57C3-8B72A0406A05}"/>
              </a:ext>
            </a:extLst>
          </p:cNvPr>
          <p:cNvSpPr txBox="1"/>
          <p:nvPr/>
        </p:nvSpPr>
        <p:spPr>
          <a:xfrm>
            <a:off x="9295873" y="5378203"/>
            <a:ext cx="180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914377" rtl="0"/>
            <a:r>
              <a:rPr lang="en-gb" sz="1600" b="1" i="0" u="none" baseline="0" dirty="0">
                <a:solidFill>
                  <a:schemeClr val="bg1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NOTE!</a:t>
            </a:r>
            <a:r>
              <a:rPr lang="en-gb" sz="1400" b="1" i="0" u="none" baseline="0" dirty="0">
                <a:solidFill>
                  <a:schemeClr val="bg1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 </a:t>
            </a:r>
            <a:endParaRPr sz="1400" b="1" dirty="0">
              <a:solidFill>
                <a:schemeClr val="bg1"/>
              </a:solidFill>
              <a:latin typeface="Delivery Arabic" panose="020F0503020204020204" pitchFamily="34" charset="-78"/>
              <a:ea typeface="Delivery Arabic" panose="020F0503020204020204" pitchFamily="34" charset="-78"/>
              <a:cs typeface="Delivery Arabic" panose="020F0503020204020204" pitchFamily="34" charset="-78"/>
              <a:sym typeface="Fira Sans Extra Condensed Medium"/>
            </a:endParaRPr>
          </a:p>
        </p:txBody>
      </p:sp>
      <p:sp>
        <p:nvSpPr>
          <p:cNvPr id="118" name="pole tekstowe 117">
            <a:extLst>
              <a:ext uri="{FF2B5EF4-FFF2-40B4-BE49-F238E27FC236}">
                <a16:creationId xmlns:a16="http://schemas.microsoft.com/office/drawing/2014/main" id="{0D264CD2-DCEA-D008-78B8-337CF0320928}"/>
              </a:ext>
            </a:extLst>
          </p:cNvPr>
          <p:cNvSpPr txBox="1"/>
          <p:nvPr/>
        </p:nvSpPr>
        <p:spPr>
          <a:xfrm>
            <a:off x="8454526" y="5766329"/>
            <a:ext cx="3568542" cy="472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54" rtl="0">
              <a:spcAft>
                <a:spcPts val="667"/>
              </a:spcAft>
              <a:buClr>
                <a:srgbClr val="D40511"/>
              </a:buClr>
              <a:defRPr/>
            </a:pPr>
            <a:r>
              <a:rPr lang="en-gb" sz="1200" b="0" i="0" u="none" baseline="0" dirty="0">
                <a:solidFill>
                  <a:schemeClr val="bg1"/>
                </a:solidFill>
                <a:latin typeface="Delivery"/>
                <a:ea typeface="Delivery"/>
                <a:cs typeface="Delivery"/>
              </a:rPr>
              <a:t>Seller should </a:t>
            </a:r>
            <a:r>
              <a:rPr lang="en-gb" sz="1200" b="1" i="0" u="none" baseline="0" dirty="0">
                <a:solidFill>
                  <a:schemeClr val="bg1"/>
                </a:solidFill>
                <a:latin typeface="Delivery"/>
                <a:ea typeface="Delivery"/>
                <a:cs typeface="Delivery"/>
              </a:rPr>
              <a:t>correctly </a:t>
            </a:r>
            <a:br>
              <a:rPr lang="en-gb" sz="1200" b="1" dirty="0">
                <a:solidFill>
                  <a:schemeClr val="bg1"/>
                </a:solidFill>
                <a:latin typeface="Delivery"/>
              </a:rPr>
            </a:br>
            <a:r>
              <a:rPr lang="en-gb" sz="1200" b="1" i="0" u="none" baseline="0" dirty="0">
                <a:solidFill>
                  <a:schemeClr val="bg1"/>
                </a:solidFill>
                <a:latin typeface="Delivery"/>
                <a:ea typeface="Delivery"/>
                <a:cs typeface="Delivery"/>
              </a:rPr>
              <a:t>communicate </a:t>
            </a:r>
            <a:r>
              <a:rPr lang="en-gb" sz="1200" b="0" i="0" u="none" baseline="0" dirty="0">
                <a:solidFill>
                  <a:schemeClr val="bg1"/>
                </a:solidFill>
                <a:latin typeface="Delivery"/>
                <a:ea typeface="Delivery"/>
                <a:cs typeface="Delivery"/>
              </a:rPr>
              <a:t>the new delivery type to the nearest </a:t>
            </a:r>
            <a:endParaRPr lang="pl-PL" sz="1200" b="0" i="0" u="none" baseline="0" dirty="0">
              <a:solidFill>
                <a:schemeClr val="bg1"/>
              </a:solidFill>
              <a:latin typeface="Delivery"/>
              <a:ea typeface="Delivery"/>
              <a:cs typeface="Delivery"/>
            </a:endParaRPr>
          </a:p>
          <a:p>
            <a:pPr algn="ctr" defTabSz="914354" rtl="0">
              <a:spcAft>
                <a:spcPts val="667"/>
              </a:spcAft>
              <a:buClr>
                <a:srgbClr val="D40511"/>
              </a:buClr>
              <a:defRPr/>
            </a:pPr>
            <a:r>
              <a:rPr lang="en-gb" sz="1200" b="0" i="0" u="none" baseline="0" dirty="0">
                <a:solidFill>
                  <a:schemeClr val="bg1"/>
                </a:solidFill>
                <a:latin typeface="Delivery"/>
                <a:ea typeface="Delivery"/>
                <a:cs typeface="Delivery"/>
              </a:rPr>
              <a:t>point to the recipient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798398F-F9EC-E16D-7A74-23A4C1EC5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algn="l" defTabSz="914377" rtl="0"/>
            <a:r>
              <a:rPr lang="en-US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DHL | Delivery to the nearest point | July 2024</a:t>
            </a:r>
            <a:endParaRPr lang="en-gb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7A77A05-4CF9-565D-2C4C-2FE64ABD6B5D}"/>
              </a:ext>
            </a:extLst>
          </p:cNvPr>
          <p:cNvSpPr txBox="1"/>
          <p:nvPr/>
        </p:nvSpPr>
        <p:spPr>
          <a:xfrm>
            <a:off x="570139" y="1821997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 defTabSz="914377" rtl="0"/>
            <a:r>
              <a:rPr lang="en-gb" sz="1400" b="1" i="0" u="none" baseline="0">
                <a:solidFill>
                  <a:srgbClr val="C00000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ADDRESSING</a:t>
            </a:r>
            <a:endParaRPr lang="en-gb" sz="1200" dirty="0">
              <a:solidFill>
                <a:prstClr val="black"/>
              </a:solidFill>
              <a:latin typeface="Delivery"/>
            </a:endParaRPr>
          </a:p>
          <a:p>
            <a:pPr marL="171450" indent="-171450" algn="l" defTabSz="914377" rtl="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200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Shopper only provides the address, phone number and/or e-mail address</a:t>
            </a:r>
          </a:p>
          <a:p>
            <a:pPr algn="l" rtl="0">
              <a:lnSpc>
                <a:spcPct val="110000"/>
              </a:lnSpc>
              <a:spcAft>
                <a:spcPts val="500"/>
              </a:spcAft>
            </a:pPr>
            <a:endParaRPr lang="en-gb" sz="1200" dirty="0" err="1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405E147-EB96-6475-14DC-28FDC38E0602}"/>
              </a:ext>
            </a:extLst>
          </p:cNvPr>
          <p:cNvSpPr txBox="1"/>
          <p:nvPr/>
        </p:nvSpPr>
        <p:spPr>
          <a:xfrm>
            <a:off x="557867" y="2810519"/>
            <a:ext cx="3283528" cy="30660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 defTabSz="914377" rtl="0"/>
            <a:r>
              <a:rPr lang="en-gb" sz="1400" b="1" i="0" u="none" baseline="0" dirty="0">
                <a:solidFill>
                  <a:srgbClr val="C00000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DATA &amp; LABEL</a:t>
            </a:r>
          </a:p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en-gb" sz="1200" b="0" i="0" u="none" baseline="0" dirty="0"/>
              <a:t>1. Based on the Recipient’s address coordinates, DHL will select the nearest Parcel Locker or ServicePoint and send it to their systems </a:t>
            </a:r>
            <a:br>
              <a:rPr lang="en-gb" sz="1200" dirty="0"/>
            </a:br>
            <a:endParaRPr lang="en-gb" sz="1200" dirty="0"/>
          </a:p>
          <a:p>
            <a:pPr marL="171450" indent="-171450" algn="l" rtl="0">
              <a:lnSpc>
                <a:spcPct val="110000"/>
              </a:lnSpc>
              <a:spcAft>
                <a:spcPts val="500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US" sz="1200" b="0" i="0" u="none" baseline="0" dirty="0"/>
              <a:t>250 m large towns</a:t>
            </a:r>
            <a:endParaRPr lang="pl-PL" sz="1200" b="0" i="0" u="none" baseline="0" dirty="0"/>
          </a:p>
          <a:p>
            <a:pPr marL="171450" indent="-171450" algn="l" rtl="0">
              <a:lnSpc>
                <a:spcPct val="110000"/>
              </a:lnSpc>
              <a:spcAft>
                <a:spcPts val="500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US" sz="1200" b="0" i="0" u="none" baseline="0" dirty="0"/>
              <a:t>6000 m smaller towns and villages</a:t>
            </a:r>
            <a:br>
              <a:rPr lang="pl-PL" sz="1200" b="0" i="0" u="none" baseline="0" dirty="0"/>
            </a:br>
            <a:endParaRPr lang="en-gb" sz="1200" dirty="0"/>
          </a:p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en-gb" sz="1200" b="0" i="0" u="none" baseline="0" dirty="0"/>
              <a:t>2. If the address is </a:t>
            </a:r>
            <a:r>
              <a:rPr lang="en-gb" sz="1200" b="1" i="0" u="none" baseline="0" dirty="0"/>
              <a:t>beyond defined areas</a:t>
            </a:r>
            <a:r>
              <a:rPr lang="en-gb" sz="1200" b="0" i="0" u="none" baseline="0" dirty="0"/>
              <a:t>, the parcel will be delivered </a:t>
            </a:r>
            <a:r>
              <a:rPr lang="en-gb" sz="1200" b="1" i="0" u="none" baseline="0" dirty="0"/>
              <a:t>to-door</a:t>
            </a:r>
            <a:br>
              <a:rPr lang="en-gb" sz="1200" dirty="0"/>
            </a:br>
            <a:endParaRPr lang="en-gb" sz="1200" dirty="0"/>
          </a:p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en-gb" sz="1200" b="0" i="0" u="none" baseline="0" dirty="0"/>
              <a:t>3. Label contains collection point data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617F5-CE93-00E5-7FEC-63D9CA33E647}"/>
              </a:ext>
            </a:extLst>
          </p:cNvPr>
          <p:cNvSpPr/>
          <p:nvPr/>
        </p:nvSpPr>
        <p:spPr>
          <a:xfrm>
            <a:off x="4332732" y="1716638"/>
            <a:ext cx="3589765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br>
              <a:rPr lang="en-gb" sz="1200" b="1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br>
              <a:rPr lang="en-gb" sz="1200" b="1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endParaRPr lang="en-gb" sz="1600" dirty="0">
              <a:solidFill>
                <a:prstClr val="black"/>
              </a:solidFill>
              <a:latin typeface="Delivery"/>
            </a:endParaRPr>
          </a:p>
          <a:p>
            <a:pPr algn="l" defTabSz="914377" rtl="0"/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EB33E7-4836-EA4D-E20F-EB28F9466332}"/>
              </a:ext>
            </a:extLst>
          </p:cNvPr>
          <p:cNvSpPr txBox="1"/>
          <p:nvPr/>
        </p:nvSpPr>
        <p:spPr>
          <a:xfrm>
            <a:off x="4487146" y="1821997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DISPATCH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Seller selects dispatch form: Courier, POP, DHL BOX</a:t>
            </a:r>
            <a:endParaRPr lang="en-gb" sz="1200" dirty="0" err="1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45E2D66-A44A-DBB4-E0FD-95D0E169B143}"/>
              </a:ext>
            </a:extLst>
          </p:cNvPr>
          <p:cNvSpPr/>
          <p:nvPr/>
        </p:nvSpPr>
        <p:spPr>
          <a:xfrm>
            <a:off x="4352411" y="2714263"/>
            <a:ext cx="3589765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  <a:p>
            <a:pPr algn="l" defTabSz="914377" rtl="0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9BCF5BC-38B9-E1F3-1764-A89309FBF76E}"/>
              </a:ext>
            </a:extLst>
          </p:cNvPr>
          <p:cNvSpPr txBox="1"/>
          <p:nvPr/>
        </p:nvSpPr>
        <p:spPr>
          <a:xfrm>
            <a:off x="4482915" y="2816024"/>
            <a:ext cx="335606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DELIVERY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Courier delivers the consignment in a standard process</a:t>
            </a:r>
            <a:endParaRPr lang="en-gb" sz="1200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4156AEF9-2BD3-CAC2-2B6B-08E50133A4BC}"/>
              </a:ext>
            </a:extLst>
          </p:cNvPr>
          <p:cNvSpPr/>
          <p:nvPr/>
        </p:nvSpPr>
        <p:spPr>
          <a:xfrm>
            <a:off x="4329796" y="3722203"/>
            <a:ext cx="3589765" cy="16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  <a:p>
            <a:pPr algn="l" defTabSz="914377" rtl="0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FCB37BB-310F-94F8-816B-F69C6534F5DC}"/>
              </a:ext>
            </a:extLst>
          </p:cNvPr>
          <p:cNvSpPr txBox="1"/>
          <p:nvPr/>
        </p:nvSpPr>
        <p:spPr>
          <a:xfrm>
            <a:off x="4478041" y="3820959"/>
            <a:ext cx="3283528" cy="11837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ADDITIONAL DATA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Data also includes end recipient’s data. </a:t>
            </a:r>
            <a:b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</a:b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In non-standard cases, we may manage the parcel: contact the recipient, change delivery form</a:t>
            </a:r>
          </a:p>
        </p:txBody>
      </p:sp>
      <p:sp>
        <p:nvSpPr>
          <p:cNvPr id="98" name="Google Shape;1482;p42">
            <a:extLst>
              <a:ext uri="{FF2B5EF4-FFF2-40B4-BE49-F238E27FC236}">
                <a16:creationId xmlns:a16="http://schemas.microsoft.com/office/drawing/2014/main" id="{DA6BCCB6-2B1F-9B79-6473-016E43820DA3}"/>
              </a:ext>
            </a:extLst>
          </p:cNvPr>
          <p:cNvSpPr/>
          <p:nvPr/>
        </p:nvSpPr>
        <p:spPr>
          <a:xfrm>
            <a:off x="5874964" y="5276428"/>
            <a:ext cx="1873379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 rtl="0"/>
            <a:r>
              <a:rPr lang="en-gb" sz="1200" b="1" i="0" u="none" baseline="0">
                <a:solidFill>
                  <a:prstClr val="whit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BENEFITS FOR DHL</a:t>
            </a:r>
            <a:endParaRPr sz="1200" dirty="0">
              <a:solidFill>
                <a:prstClr val="white"/>
              </a:solidFill>
              <a:latin typeface="Delivery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415A7520-F38A-71D2-6E43-818C73B3839E}"/>
              </a:ext>
            </a:extLst>
          </p:cNvPr>
          <p:cNvSpPr/>
          <p:nvPr/>
        </p:nvSpPr>
        <p:spPr>
          <a:xfrm>
            <a:off x="8147019" y="1732904"/>
            <a:ext cx="3589765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  <a:p>
            <a:pPr algn="l" defTabSz="914377" rtl="0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1883454-7D7D-0E30-8C5B-A1BBD6FD9839}"/>
              </a:ext>
            </a:extLst>
          </p:cNvPr>
          <p:cNvSpPr txBox="1"/>
          <p:nvPr/>
        </p:nvSpPr>
        <p:spPr>
          <a:xfrm>
            <a:off x="8301433" y="1838263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NOTIFICATIONS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Client receives notification with PIN code through e-mail and text message or app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3E9F7C7-7662-AC61-A6AD-2EBA8B762696}"/>
              </a:ext>
            </a:extLst>
          </p:cNvPr>
          <p:cNvSpPr/>
          <p:nvPr/>
        </p:nvSpPr>
        <p:spPr>
          <a:xfrm>
            <a:off x="8143744" y="2742989"/>
            <a:ext cx="3589765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br>
              <a:rPr lang="en-gb" sz="1200" b="1">
                <a:solidFill>
                  <a:srgbClr val="C00000"/>
                </a:solidFill>
                <a:latin typeface="Fira Sans Extra Condensed Medium"/>
                <a:sym typeface="Fira Sans Extra Condensed Medium"/>
              </a:rPr>
            </a:br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  <a:p>
            <a:pPr algn="l" defTabSz="914377" rtl="0"/>
            <a:endParaRPr lang="en-gb" sz="1200" b="1" dirty="0">
              <a:solidFill>
                <a:srgbClr val="C00000"/>
              </a:solidFill>
              <a:latin typeface="Fira Sans Extra Condensed Medium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F5F2C1B-5F19-0F99-6C27-F5D1FF949D7E}"/>
              </a:ext>
            </a:extLst>
          </p:cNvPr>
          <p:cNvSpPr txBox="1"/>
          <p:nvPr/>
        </p:nvSpPr>
        <p:spPr>
          <a:xfrm>
            <a:off x="8298158" y="2848348"/>
            <a:ext cx="3283528" cy="6880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PARCEL COLLECTION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ivery"/>
              <a:ea typeface="+mn-ea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Standard process with PIN code</a:t>
            </a:r>
          </a:p>
        </p:txBody>
      </p:sp>
      <p:sp>
        <p:nvSpPr>
          <p:cNvPr id="99" name="Google Shape;1482;p42">
            <a:extLst>
              <a:ext uri="{FF2B5EF4-FFF2-40B4-BE49-F238E27FC236}">
                <a16:creationId xmlns:a16="http://schemas.microsoft.com/office/drawing/2014/main" id="{DEFB46D7-BCB1-2316-BB59-9AB2748A990A}"/>
              </a:ext>
            </a:extLst>
          </p:cNvPr>
          <p:cNvSpPr/>
          <p:nvPr/>
        </p:nvSpPr>
        <p:spPr>
          <a:xfrm>
            <a:off x="9398662" y="3540838"/>
            <a:ext cx="1873379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 rtl="0"/>
            <a:r>
              <a:rPr lang="en-gb" sz="1200" b="1" i="0" u="none" baseline="0">
                <a:solidFill>
                  <a:prstClr val="whit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STANDARD PROCESS  </a:t>
            </a:r>
          </a:p>
          <a:p>
            <a:pPr algn="ctr" defTabSz="914377" rtl="0"/>
            <a:r>
              <a:rPr lang="en-gb" sz="1200" b="1" i="0" u="none" baseline="0">
                <a:solidFill>
                  <a:prstClr val="whit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 RECIPIENT</a:t>
            </a:r>
            <a:endParaRPr sz="1200" dirty="0">
              <a:solidFill>
                <a:prstClr val="white"/>
              </a:solidFill>
              <a:latin typeface="Delivery"/>
            </a:endParaRP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6980295E-5FC2-21EE-FCC3-70B25058D720}"/>
              </a:ext>
            </a:extLst>
          </p:cNvPr>
          <p:cNvSpPr txBox="1">
            <a:spLocks/>
          </p:cNvSpPr>
          <p:nvPr/>
        </p:nvSpPr>
        <p:spPr bwMode="gray">
          <a:xfrm>
            <a:off x="4360856" y="1133185"/>
            <a:ext cx="2750471" cy="432000"/>
          </a:xfrm>
          <a:prstGeom prst="rect">
            <a:avLst/>
          </a:prstGeom>
        </p:spPr>
        <p:txBody>
          <a:bodyPr lIns="0" tIns="36000" rIns="0" bIns="0" anchor="b" anchorCtr="0"/>
          <a:lstStyle/>
          <a:p>
            <a:pPr algn="l" defTabSz="914377" rtl="0">
              <a:spcAft>
                <a:spcPts val="667"/>
              </a:spcAft>
              <a:defRPr/>
            </a:pPr>
            <a:r>
              <a:rPr lang="en-gb" sz="1600" b="1" i="0" u="none" baseline="0">
                <a:solidFill>
                  <a:srgbClr val="D40511"/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  <a:sym typeface="Delivery" panose="020F0503020204020204" pitchFamily="34" charset="0"/>
              </a:rPr>
              <a:t>TRANSPORT</a:t>
            </a:r>
            <a:endParaRPr lang="en-gb" sz="1600" b="1" dirty="0">
              <a:solidFill>
                <a:srgbClr val="D4051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5362D008-D739-95C5-FBEE-6E4F0F43E0AB}"/>
              </a:ext>
            </a:extLst>
          </p:cNvPr>
          <p:cNvSpPr txBox="1">
            <a:spLocks/>
          </p:cNvSpPr>
          <p:nvPr/>
        </p:nvSpPr>
        <p:spPr bwMode="gray">
          <a:xfrm>
            <a:off x="8235745" y="1131622"/>
            <a:ext cx="2750471" cy="432000"/>
          </a:xfrm>
          <a:prstGeom prst="rect">
            <a:avLst/>
          </a:prstGeom>
        </p:spPr>
        <p:txBody>
          <a:bodyPr lIns="0" tIns="36000" rIns="0" bIns="0" anchor="b" anchorCtr="0"/>
          <a:lstStyle/>
          <a:p>
            <a:pPr algn="l" defTabSz="914377" rtl="0">
              <a:spcAft>
                <a:spcPts val="667"/>
              </a:spcAft>
              <a:defRPr/>
            </a:pPr>
            <a:r>
              <a:rPr lang="en-gb" sz="1600" b="1" i="0" u="none" baseline="0">
                <a:solidFill>
                  <a:srgbClr val="D40511"/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  <a:sym typeface="Delivery" panose="020F0503020204020204" pitchFamily="34" charset="0"/>
              </a:rPr>
              <a:t>SHOPPER</a:t>
            </a:r>
            <a:endParaRPr lang="en-gb" sz="1600" b="1" dirty="0">
              <a:solidFill>
                <a:srgbClr val="D40511"/>
              </a:solidFill>
              <a:latin typeface="Delivery" panose="020F0503020204020204" pitchFamily="34" charset="0"/>
              <a:sym typeface="Delivery" panose="020F0503020204020204" pitchFamily="34" charset="0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169A4E0E-165A-EE23-31BC-4607A99AD1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06492" y="5340707"/>
            <a:ext cx="313749" cy="324000"/>
          </a:xfrm>
          <a:custGeom>
            <a:avLst/>
            <a:gdLst>
              <a:gd name="T0" fmla="*/ 39 w 260"/>
              <a:gd name="T1" fmla="*/ 214 h 268"/>
              <a:gd name="T2" fmla="*/ 38 w 260"/>
              <a:gd name="T3" fmla="*/ 215 h 268"/>
              <a:gd name="T4" fmla="*/ 38 w 260"/>
              <a:gd name="T5" fmla="*/ 215 h 268"/>
              <a:gd name="T6" fmla="*/ 47 w 260"/>
              <a:gd name="T7" fmla="*/ 223 h 268"/>
              <a:gd name="T8" fmla="*/ 73 w 260"/>
              <a:gd name="T9" fmla="*/ 189 h 268"/>
              <a:gd name="T10" fmla="*/ 48 w 260"/>
              <a:gd name="T11" fmla="*/ 131 h 268"/>
              <a:gd name="T12" fmla="*/ 6 w 260"/>
              <a:gd name="T13" fmla="*/ 125 h 268"/>
              <a:gd name="T14" fmla="*/ 6 w 260"/>
              <a:gd name="T15" fmla="*/ 125 h 268"/>
              <a:gd name="T16" fmla="*/ 5 w 260"/>
              <a:gd name="T17" fmla="*/ 125 h 268"/>
              <a:gd name="T18" fmla="*/ 6 w 260"/>
              <a:gd name="T19" fmla="*/ 137 h 268"/>
              <a:gd name="T20" fmla="*/ 48 w 260"/>
              <a:gd name="T21" fmla="*/ 131 h 268"/>
              <a:gd name="T22" fmla="*/ 223 w 260"/>
              <a:gd name="T23" fmla="*/ 47 h 268"/>
              <a:gd name="T24" fmla="*/ 215 w 260"/>
              <a:gd name="T25" fmla="*/ 39 h 268"/>
              <a:gd name="T26" fmla="*/ 215 w 260"/>
              <a:gd name="T27" fmla="*/ 39 h 268"/>
              <a:gd name="T28" fmla="*/ 214 w 260"/>
              <a:gd name="T29" fmla="*/ 39 h 268"/>
              <a:gd name="T30" fmla="*/ 188 w 260"/>
              <a:gd name="T31" fmla="*/ 73 h 268"/>
              <a:gd name="T32" fmla="*/ 66 w 260"/>
              <a:gd name="T33" fmla="*/ 73 h 268"/>
              <a:gd name="T34" fmla="*/ 72 w 260"/>
              <a:gd name="T35" fmla="*/ 67 h 268"/>
              <a:gd name="T36" fmla="*/ 46 w 260"/>
              <a:gd name="T37" fmla="*/ 39 h 268"/>
              <a:gd name="T38" fmla="*/ 45 w 260"/>
              <a:gd name="T39" fmla="*/ 39 h 268"/>
              <a:gd name="T40" fmla="*/ 37 w 260"/>
              <a:gd name="T41" fmla="*/ 39 h 268"/>
              <a:gd name="T42" fmla="*/ 66 w 260"/>
              <a:gd name="T43" fmla="*/ 73 h 268"/>
              <a:gd name="T44" fmla="*/ 134 w 260"/>
              <a:gd name="T45" fmla="*/ 45 h 268"/>
              <a:gd name="T46" fmla="*/ 136 w 260"/>
              <a:gd name="T47" fmla="*/ 6 h 268"/>
              <a:gd name="T48" fmla="*/ 136 w 260"/>
              <a:gd name="T49" fmla="*/ 6 h 268"/>
              <a:gd name="T50" fmla="*/ 130 w 260"/>
              <a:gd name="T51" fmla="*/ 0 h 268"/>
              <a:gd name="T52" fmla="*/ 126 w 260"/>
              <a:gd name="T53" fmla="*/ 45 h 268"/>
              <a:gd name="T54" fmla="*/ 255 w 260"/>
              <a:gd name="T55" fmla="*/ 125 h 268"/>
              <a:gd name="T56" fmla="*/ 254 w 260"/>
              <a:gd name="T57" fmla="*/ 125 h 268"/>
              <a:gd name="T58" fmla="*/ 254 w 260"/>
              <a:gd name="T59" fmla="*/ 125 h 268"/>
              <a:gd name="T60" fmla="*/ 212 w 260"/>
              <a:gd name="T61" fmla="*/ 131 h 268"/>
              <a:gd name="T62" fmla="*/ 254 w 260"/>
              <a:gd name="T63" fmla="*/ 137 h 268"/>
              <a:gd name="T64" fmla="*/ 255 w 260"/>
              <a:gd name="T65" fmla="*/ 125 h 268"/>
              <a:gd name="T66" fmla="*/ 222 w 260"/>
              <a:gd name="T67" fmla="*/ 215 h 268"/>
              <a:gd name="T68" fmla="*/ 221 w 260"/>
              <a:gd name="T69" fmla="*/ 214 h 268"/>
              <a:gd name="T70" fmla="*/ 187 w 260"/>
              <a:gd name="T71" fmla="*/ 189 h 268"/>
              <a:gd name="T72" fmla="*/ 213 w 260"/>
              <a:gd name="T73" fmla="*/ 223 h 268"/>
              <a:gd name="T74" fmla="*/ 222 w 260"/>
              <a:gd name="T75" fmla="*/ 215 h 268"/>
              <a:gd name="T76" fmla="*/ 104 w 260"/>
              <a:gd name="T77" fmla="*/ 254 h 268"/>
              <a:gd name="T78" fmla="*/ 104 w 260"/>
              <a:gd name="T79" fmla="*/ 261 h 268"/>
              <a:gd name="T80" fmla="*/ 121 w 260"/>
              <a:gd name="T81" fmla="*/ 268 h 268"/>
              <a:gd name="T82" fmla="*/ 146 w 260"/>
              <a:gd name="T83" fmla="*/ 261 h 268"/>
              <a:gd name="T84" fmla="*/ 160 w 260"/>
              <a:gd name="T85" fmla="*/ 258 h 268"/>
              <a:gd name="T86" fmla="*/ 157 w 260"/>
              <a:gd name="T87" fmla="*/ 242 h 268"/>
              <a:gd name="T88" fmla="*/ 100 w 260"/>
              <a:gd name="T89" fmla="*/ 245 h 268"/>
              <a:gd name="T90" fmla="*/ 157 w 260"/>
              <a:gd name="T91" fmla="*/ 249 h 268"/>
              <a:gd name="T92" fmla="*/ 157 w 260"/>
              <a:gd name="T93" fmla="*/ 242 h 268"/>
              <a:gd name="T94" fmla="*/ 61 w 260"/>
              <a:gd name="T95" fmla="*/ 127 h 268"/>
              <a:gd name="T96" fmla="*/ 80 w 260"/>
              <a:gd name="T97" fmla="*/ 175 h 268"/>
              <a:gd name="T98" fmla="*/ 106 w 260"/>
              <a:gd name="T99" fmla="*/ 223 h 268"/>
              <a:gd name="T100" fmla="*/ 163 w 260"/>
              <a:gd name="T101" fmla="*/ 218 h 268"/>
              <a:gd name="T102" fmla="*/ 185 w 260"/>
              <a:gd name="T103" fmla="*/ 167 h 268"/>
              <a:gd name="T104" fmla="*/ 130 w 260"/>
              <a:gd name="T105" fmla="*/ 58 h 268"/>
              <a:gd name="T106" fmla="*/ 91 w 260"/>
              <a:gd name="T107" fmla="*/ 127 h 268"/>
              <a:gd name="T108" fmla="*/ 89 w 260"/>
              <a:gd name="T109" fmla="*/ 146 h 268"/>
              <a:gd name="T110" fmla="*/ 77 w 260"/>
              <a:gd name="T111" fmla="*/ 127 h 268"/>
              <a:gd name="T112" fmla="*/ 115 w 260"/>
              <a:gd name="T113" fmla="*/ 83 h 268"/>
              <a:gd name="T114" fmla="*/ 157 w 260"/>
              <a:gd name="T115" fmla="*/ 230 h 268"/>
              <a:gd name="T116" fmla="*/ 100 w 260"/>
              <a:gd name="T117" fmla="*/ 233 h 268"/>
              <a:gd name="T118" fmla="*/ 157 w 260"/>
              <a:gd name="T119" fmla="*/ 236 h 268"/>
              <a:gd name="T120" fmla="*/ 157 w 260"/>
              <a:gd name="T121" fmla="*/ 23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268">
                <a:moveTo>
                  <a:pt x="67" y="189"/>
                </a:moveTo>
                <a:cubicBezTo>
                  <a:pt x="39" y="214"/>
                  <a:pt x="39" y="214"/>
                  <a:pt x="39" y="214"/>
                </a:cubicBezTo>
                <a:cubicBezTo>
                  <a:pt x="39" y="214"/>
                  <a:pt x="38" y="214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6" y="217"/>
                  <a:pt x="36" y="221"/>
                  <a:pt x="38" y="223"/>
                </a:cubicBezTo>
                <a:cubicBezTo>
                  <a:pt x="41" y="226"/>
                  <a:pt x="45" y="225"/>
                  <a:pt x="47" y="223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4" y="193"/>
                  <a:pt x="74" y="190"/>
                  <a:pt x="73" y="189"/>
                </a:cubicBezTo>
                <a:cubicBezTo>
                  <a:pt x="71" y="187"/>
                  <a:pt x="69" y="187"/>
                  <a:pt x="67" y="189"/>
                </a:cubicBezTo>
                <a:close/>
                <a:moveTo>
                  <a:pt x="48" y="131"/>
                </a:moveTo>
                <a:cubicBezTo>
                  <a:pt x="48" y="129"/>
                  <a:pt x="47" y="127"/>
                  <a:pt x="44" y="127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6" y="125"/>
                  <a:pt x="6" y="125"/>
                </a:cubicBezTo>
                <a:cubicBezTo>
                  <a:pt x="5" y="125"/>
                  <a:pt x="5" y="125"/>
                  <a:pt x="5" y="125"/>
                </a:cubicBezTo>
                <a:cubicBezTo>
                  <a:pt x="5" y="125"/>
                  <a:pt x="5" y="125"/>
                  <a:pt x="5" y="125"/>
                </a:cubicBezTo>
                <a:cubicBezTo>
                  <a:pt x="2" y="125"/>
                  <a:pt x="0" y="128"/>
                  <a:pt x="0" y="131"/>
                </a:cubicBezTo>
                <a:cubicBezTo>
                  <a:pt x="0" y="135"/>
                  <a:pt x="3" y="137"/>
                  <a:pt x="6" y="137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7" y="135"/>
                  <a:pt x="48" y="133"/>
                  <a:pt x="48" y="131"/>
                </a:cubicBezTo>
                <a:close/>
                <a:moveTo>
                  <a:pt x="194" y="73"/>
                </a:moveTo>
                <a:cubicBezTo>
                  <a:pt x="223" y="47"/>
                  <a:pt x="223" y="47"/>
                  <a:pt x="223" y="47"/>
                </a:cubicBezTo>
                <a:cubicBezTo>
                  <a:pt x="225" y="45"/>
                  <a:pt x="225" y="41"/>
                  <a:pt x="223" y="39"/>
                </a:cubicBezTo>
                <a:cubicBezTo>
                  <a:pt x="221" y="37"/>
                  <a:pt x="217" y="36"/>
                  <a:pt x="215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5" y="39"/>
                  <a:pt x="215" y="39"/>
                  <a:pt x="215" y="39"/>
                </a:cubicBezTo>
                <a:cubicBezTo>
                  <a:pt x="214" y="39"/>
                  <a:pt x="214" y="39"/>
                  <a:pt x="214" y="39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87" y="69"/>
                  <a:pt x="187" y="71"/>
                  <a:pt x="188" y="73"/>
                </a:cubicBezTo>
                <a:cubicBezTo>
                  <a:pt x="190" y="75"/>
                  <a:pt x="193" y="75"/>
                  <a:pt x="194" y="73"/>
                </a:cubicBezTo>
                <a:close/>
                <a:moveTo>
                  <a:pt x="66" y="73"/>
                </a:moveTo>
                <a:cubicBezTo>
                  <a:pt x="67" y="75"/>
                  <a:pt x="70" y="75"/>
                  <a:pt x="72" y="73"/>
                </a:cubicBezTo>
                <a:cubicBezTo>
                  <a:pt x="73" y="71"/>
                  <a:pt x="73" y="69"/>
                  <a:pt x="72" y="67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6"/>
                  <a:pt x="39" y="37"/>
                  <a:pt x="37" y="39"/>
                </a:cubicBezTo>
                <a:cubicBezTo>
                  <a:pt x="35" y="41"/>
                  <a:pt x="35" y="45"/>
                  <a:pt x="37" y="47"/>
                </a:cubicBezTo>
                <a:lnTo>
                  <a:pt x="66" y="73"/>
                </a:lnTo>
                <a:close/>
                <a:moveTo>
                  <a:pt x="130" y="49"/>
                </a:moveTo>
                <a:cubicBezTo>
                  <a:pt x="132" y="49"/>
                  <a:pt x="134" y="47"/>
                  <a:pt x="134" y="45"/>
                </a:cubicBezTo>
                <a:cubicBezTo>
                  <a:pt x="136" y="7"/>
                  <a:pt x="136" y="7"/>
                  <a:pt x="136" y="7"/>
                </a:cubicBezTo>
                <a:cubicBezTo>
                  <a:pt x="136" y="7"/>
                  <a:pt x="136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3"/>
                  <a:pt x="133" y="0"/>
                  <a:pt x="130" y="0"/>
                </a:cubicBezTo>
                <a:cubicBezTo>
                  <a:pt x="127" y="0"/>
                  <a:pt x="124" y="3"/>
                  <a:pt x="124" y="6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26" y="47"/>
                  <a:pt x="128" y="49"/>
                  <a:pt x="130" y="49"/>
                </a:cubicBezTo>
                <a:close/>
                <a:moveTo>
                  <a:pt x="255" y="125"/>
                </a:moveTo>
                <a:cubicBezTo>
                  <a:pt x="255" y="125"/>
                  <a:pt x="255" y="125"/>
                  <a:pt x="255" y="125"/>
                </a:cubicBezTo>
                <a:cubicBezTo>
                  <a:pt x="254" y="125"/>
                  <a:pt x="254" y="125"/>
                  <a:pt x="254" y="125"/>
                </a:cubicBezTo>
                <a:cubicBezTo>
                  <a:pt x="254" y="125"/>
                  <a:pt x="254" y="125"/>
                  <a:pt x="254" y="125"/>
                </a:cubicBezTo>
                <a:cubicBezTo>
                  <a:pt x="254" y="125"/>
                  <a:pt x="254" y="125"/>
                  <a:pt x="254" y="125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3" y="127"/>
                  <a:pt x="212" y="129"/>
                  <a:pt x="212" y="131"/>
                </a:cubicBezTo>
                <a:cubicBezTo>
                  <a:pt x="212" y="133"/>
                  <a:pt x="213" y="135"/>
                  <a:pt x="216" y="135"/>
                </a:cubicBezTo>
                <a:cubicBezTo>
                  <a:pt x="254" y="137"/>
                  <a:pt x="254" y="137"/>
                  <a:pt x="254" y="137"/>
                </a:cubicBezTo>
                <a:cubicBezTo>
                  <a:pt x="257" y="137"/>
                  <a:pt x="260" y="135"/>
                  <a:pt x="260" y="131"/>
                </a:cubicBezTo>
                <a:cubicBezTo>
                  <a:pt x="260" y="128"/>
                  <a:pt x="258" y="125"/>
                  <a:pt x="255" y="125"/>
                </a:cubicBezTo>
                <a:close/>
                <a:moveTo>
                  <a:pt x="222" y="215"/>
                </a:moveTo>
                <a:cubicBezTo>
                  <a:pt x="222" y="215"/>
                  <a:pt x="222" y="215"/>
                  <a:pt x="222" y="215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22" y="214"/>
                  <a:pt x="221" y="214"/>
                  <a:pt x="221" y="214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1" y="187"/>
                  <a:pt x="189" y="187"/>
                  <a:pt x="187" y="189"/>
                </a:cubicBezTo>
                <a:cubicBezTo>
                  <a:pt x="186" y="190"/>
                  <a:pt x="186" y="193"/>
                  <a:pt x="187" y="194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15" y="225"/>
                  <a:pt x="219" y="226"/>
                  <a:pt x="222" y="223"/>
                </a:cubicBezTo>
                <a:cubicBezTo>
                  <a:pt x="224" y="221"/>
                  <a:pt x="224" y="217"/>
                  <a:pt x="222" y="215"/>
                </a:cubicBezTo>
                <a:close/>
                <a:moveTo>
                  <a:pt x="157" y="254"/>
                </a:moveTo>
                <a:cubicBezTo>
                  <a:pt x="104" y="254"/>
                  <a:pt x="104" y="254"/>
                  <a:pt x="104" y="254"/>
                </a:cubicBezTo>
                <a:cubicBezTo>
                  <a:pt x="102" y="254"/>
                  <a:pt x="100" y="256"/>
                  <a:pt x="100" y="258"/>
                </a:cubicBezTo>
                <a:cubicBezTo>
                  <a:pt x="100" y="260"/>
                  <a:pt x="102" y="261"/>
                  <a:pt x="104" y="261"/>
                </a:cubicBezTo>
                <a:cubicBezTo>
                  <a:pt x="114" y="261"/>
                  <a:pt x="114" y="261"/>
                  <a:pt x="114" y="261"/>
                </a:cubicBezTo>
                <a:cubicBezTo>
                  <a:pt x="114" y="265"/>
                  <a:pt x="117" y="268"/>
                  <a:pt x="121" y="268"/>
                </a:cubicBezTo>
                <a:cubicBezTo>
                  <a:pt x="140" y="268"/>
                  <a:pt x="140" y="268"/>
                  <a:pt x="140" y="268"/>
                </a:cubicBezTo>
                <a:cubicBezTo>
                  <a:pt x="143" y="268"/>
                  <a:pt x="146" y="265"/>
                  <a:pt x="146" y="261"/>
                </a:cubicBezTo>
                <a:cubicBezTo>
                  <a:pt x="157" y="261"/>
                  <a:pt x="157" y="261"/>
                  <a:pt x="157" y="261"/>
                </a:cubicBezTo>
                <a:cubicBezTo>
                  <a:pt x="158" y="261"/>
                  <a:pt x="160" y="260"/>
                  <a:pt x="160" y="258"/>
                </a:cubicBezTo>
                <a:cubicBezTo>
                  <a:pt x="160" y="256"/>
                  <a:pt x="158" y="254"/>
                  <a:pt x="157" y="254"/>
                </a:cubicBezTo>
                <a:close/>
                <a:moveTo>
                  <a:pt x="157" y="242"/>
                </a:moveTo>
                <a:cubicBezTo>
                  <a:pt x="104" y="242"/>
                  <a:pt x="104" y="242"/>
                  <a:pt x="104" y="242"/>
                </a:cubicBezTo>
                <a:cubicBezTo>
                  <a:pt x="102" y="242"/>
                  <a:pt x="100" y="244"/>
                  <a:pt x="100" y="245"/>
                </a:cubicBezTo>
                <a:cubicBezTo>
                  <a:pt x="100" y="247"/>
                  <a:pt x="102" y="249"/>
                  <a:pt x="104" y="249"/>
                </a:cubicBezTo>
                <a:cubicBezTo>
                  <a:pt x="157" y="249"/>
                  <a:pt x="157" y="249"/>
                  <a:pt x="157" y="249"/>
                </a:cubicBezTo>
                <a:cubicBezTo>
                  <a:pt x="158" y="249"/>
                  <a:pt x="160" y="247"/>
                  <a:pt x="160" y="245"/>
                </a:cubicBezTo>
                <a:cubicBezTo>
                  <a:pt x="160" y="244"/>
                  <a:pt x="158" y="242"/>
                  <a:pt x="157" y="242"/>
                </a:cubicBezTo>
                <a:close/>
                <a:moveTo>
                  <a:pt x="130" y="58"/>
                </a:moveTo>
                <a:cubicBezTo>
                  <a:pt x="92" y="58"/>
                  <a:pt x="61" y="89"/>
                  <a:pt x="61" y="127"/>
                </a:cubicBezTo>
                <a:cubicBezTo>
                  <a:pt x="61" y="144"/>
                  <a:pt x="72" y="162"/>
                  <a:pt x="75" y="167"/>
                </a:cubicBezTo>
                <a:cubicBezTo>
                  <a:pt x="80" y="175"/>
                  <a:pt x="80" y="175"/>
                  <a:pt x="80" y="175"/>
                </a:cubicBezTo>
                <a:cubicBezTo>
                  <a:pt x="89" y="189"/>
                  <a:pt x="97" y="202"/>
                  <a:pt x="99" y="218"/>
                </a:cubicBezTo>
                <a:cubicBezTo>
                  <a:pt x="99" y="221"/>
                  <a:pt x="102" y="223"/>
                  <a:pt x="106" y="223"/>
                </a:cubicBezTo>
                <a:cubicBezTo>
                  <a:pt x="156" y="223"/>
                  <a:pt x="156" y="223"/>
                  <a:pt x="156" y="223"/>
                </a:cubicBezTo>
                <a:cubicBezTo>
                  <a:pt x="159" y="223"/>
                  <a:pt x="162" y="221"/>
                  <a:pt x="163" y="218"/>
                </a:cubicBezTo>
                <a:cubicBezTo>
                  <a:pt x="165" y="201"/>
                  <a:pt x="173" y="187"/>
                  <a:pt x="182" y="172"/>
                </a:cubicBezTo>
                <a:cubicBezTo>
                  <a:pt x="185" y="167"/>
                  <a:pt x="185" y="167"/>
                  <a:pt x="185" y="167"/>
                </a:cubicBezTo>
                <a:cubicBezTo>
                  <a:pt x="189" y="162"/>
                  <a:pt x="199" y="144"/>
                  <a:pt x="199" y="127"/>
                </a:cubicBezTo>
                <a:cubicBezTo>
                  <a:pt x="199" y="89"/>
                  <a:pt x="168" y="58"/>
                  <a:pt x="130" y="58"/>
                </a:cubicBezTo>
                <a:close/>
                <a:moveTo>
                  <a:pt x="112" y="92"/>
                </a:moveTo>
                <a:cubicBezTo>
                  <a:pt x="99" y="99"/>
                  <a:pt x="91" y="112"/>
                  <a:pt x="91" y="127"/>
                </a:cubicBezTo>
                <a:cubicBezTo>
                  <a:pt x="91" y="128"/>
                  <a:pt x="91" y="132"/>
                  <a:pt x="93" y="138"/>
                </a:cubicBezTo>
                <a:cubicBezTo>
                  <a:pt x="94" y="141"/>
                  <a:pt x="93" y="145"/>
                  <a:pt x="89" y="146"/>
                </a:cubicBezTo>
                <a:cubicBezTo>
                  <a:pt x="86" y="147"/>
                  <a:pt x="82" y="146"/>
                  <a:pt x="81" y="142"/>
                </a:cubicBezTo>
                <a:cubicBezTo>
                  <a:pt x="79" y="138"/>
                  <a:pt x="77" y="132"/>
                  <a:pt x="77" y="127"/>
                </a:cubicBezTo>
                <a:cubicBezTo>
                  <a:pt x="77" y="107"/>
                  <a:pt x="88" y="89"/>
                  <a:pt x="106" y="80"/>
                </a:cubicBezTo>
                <a:cubicBezTo>
                  <a:pt x="109" y="78"/>
                  <a:pt x="113" y="80"/>
                  <a:pt x="115" y="83"/>
                </a:cubicBezTo>
                <a:cubicBezTo>
                  <a:pt x="117" y="86"/>
                  <a:pt x="115" y="90"/>
                  <a:pt x="112" y="92"/>
                </a:cubicBezTo>
                <a:close/>
                <a:moveTo>
                  <a:pt x="157" y="230"/>
                </a:moveTo>
                <a:cubicBezTo>
                  <a:pt x="104" y="230"/>
                  <a:pt x="104" y="230"/>
                  <a:pt x="104" y="230"/>
                </a:cubicBezTo>
                <a:cubicBezTo>
                  <a:pt x="102" y="230"/>
                  <a:pt x="100" y="231"/>
                  <a:pt x="100" y="233"/>
                </a:cubicBezTo>
                <a:cubicBezTo>
                  <a:pt x="100" y="235"/>
                  <a:pt x="102" y="236"/>
                  <a:pt x="104" y="236"/>
                </a:cubicBezTo>
                <a:cubicBezTo>
                  <a:pt x="157" y="236"/>
                  <a:pt x="157" y="236"/>
                  <a:pt x="157" y="236"/>
                </a:cubicBezTo>
                <a:cubicBezTo>
                  <a:pt x="158" y="236"/>
                  <a:pt x="160" y="235"/>
                  <a:pt x="160" y="233"/>
                </a:cubicBezTo>
                <a:cubicBezTo>
                  <a:pt x="160" y="231"/>
                  <a:pt x="158" y="230"/>
                  <a:pt x="157" y="2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4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Image containing clothes, person, jeans, open air&#10;&#10;Description generated automatically">
            <a:extLst>
              <a:ext uri="{FF2B5EF4-FFF2-40B4-BE49-F238E27FC236}">
                <a16:creationId xmlns:a16="http://schemas.microsoft.com/office/drawing/2014/main" id="{53117230-0613-28C1-3C4A-83B7A63AC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r="27698"/>
          <a:stretch/>
        </p:blipFill>
        <p:spPr>
          <a:xfrm>
            <a:off x="8741858" y="0"/>
            <a:ext cx="38501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9A7AD-2F49-445C-A474-352443C5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513551"/>
            <a:ext cx="6457071" cy="658600"/>
          </a:xfrm>
        </p:spPr>
        <p:txBody>
          <a:bodyPr/>
          <a:lstStyle/>
          <a:p>
            <a:pPr algn="l" rtl="0"/>
            <a:br>
              <a:rPr lang="en-gb"/>
            </a:br>
            <a:br>
              <a:rPr lang="en-gb"/>
            </a:br>
            <a:br>
              <a:rPr lang="en-gb"/>
            </a:br>
            <a:r>
              <a:rPr lang="en-gb" b="1" i="0" u="none" baseline="0"/>
              <a:t>BENEFITS FOR E-SHOP AND CONSUMER</a:t>
            </a:r>
            <a:br>
              <a:rPr lang="en-gb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14013-F36A-42DE-962B-BBB1715E4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defTabSz="914377" rtl="0"/>
            <a:r>
              <a:rPr lang="en-US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DHL | Delivery to the nearest point | July 2024</a:t>
            </a:r>
            <a:endParaRPr lang="en-gb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22A2872-9144-4297-A441-37991E443D56}"/>
              </a:ext>
            </a:extLst>
          </p:cNvPr>
          <p:cNvSpPr/>
          <p:nvPr/>
        </p:nvSpPr>
        <p:spPr>
          <a:xfrm>
            <a:off x="6302254" y="1621633"/>
            <a:ext cx="576000" cy="1178136"/>
          </a:xfrm>
          <a:prstGeom prst="chevron">
            <a:avLst>
              <a:gd name="adj" fmla="val 716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tIns="192000" rIns="192000" bIns="192000" rtlCol="0" anchor="ctr"/>
          <a:lstStyle/>
          <a:p>
            <a:pPr algn="l" defTabSz="914377" rtl="0"/>
            <a:endParaRPr lang="en-gb" sz="1600" b="1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126EE07-6465-1D2A-7FC5-78D0447663CE}"/>
              </a:ext>
            </a:extLst>
          </p:cNvPr>
          <p:cNvSpPr txBox="1"/>
          <p:nvPr/>
        </p:nvSpPr>
        <p:spPr>
          <a:xfrm>
            <a:off x="3824598" y="2602833"/>
            <a:ext cx="2842756" cy="338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08000" tIns="72000" rIns="72000" bIns="72000" rtlCol="0">
            <a:noAutofit/>
          </a:bodyPr>
          <a:lstStyle/>
          <a:p>
            <a:pPr algn="l" defTabSz="914377" rtl="0" fontAlgn="base">
              <a:spcAft>
                <a:spcPts val="0"/>
              </a:spcAft>
            </a:pPr>
            <a:r>
              <a:rPr lang="en-gb" sz="1600" b="1" i="0" u="none" baseline="0" dirty="0">
                <a:solidFill>
                  <a:prstClr val="black"/>
                </a:solidFill>
                <a:latin typeface="Delivery"/>
                <a:ea typeface="ＭＳ Ｐゴシック"/>
              </a:rPr>
              <a:t>BENEFITS FOR E-SHOP</a:t>
            </a:r>
            <a:br>
              <a:rPr lang="en-gb" sz="1200" b="1" dirty="0">
                <a:solidFill>
                  <a:prstClr val="black"/>
                </a:solidFill>
                <a:latin typeface="Delivery"/>
                <a:ea typeface="ＭＳ Ｐゴシック"/>
              </a:rPr>
            </a:br>
            <a:endParaRPr lang="en-gb" sz="1600" b="1" dirty="0">
              <a:solidFill>
                <a:prstClr val="black"/>
              </a:solidFill>
              <a:latin typeface="Delivery"/>
              <a:ea typeface="ＭＳ Ｐゴシック"/>
            </a:endParaRPr>
          </a:p>
          <a:p>
            <a:pPr marL="285750" indent="-285750" algn="l" defTabSz="914377" rtl="0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Simple solution 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without the need for map integration</a:t>
            </a:r>
          </a:p>
          <a:p>
            <a:pPr marL="285750" indent="-285750" algn="l" defTabSz="914377" rtl="0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Saving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 time and money</a:t>
            </a:r>
          </a:p>
          <a:p>
            <a:pPr marL="285750" indent="-285750" algn="l" defTabSz="914377" rtl="0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Lower price 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for economic deliveries to Parcel Locker and ServicePoint</a:t>
            </a:r>
          </a:p>
          <a:p>
            <a:pPr marL="285750" indent="-285750" algn="l" defTabSz="914377" rtl="0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Satisfied client – 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more delivery options and simpler choice</a:t>
            </a:r>
          </a:p>
          <a:p>
            <a:pPr marL="285750" indent="-285750" algn="l" defTabSz="914377" rtl="0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Efficiency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 – delivery at first attempt</a:t>
            </a:r>
          </a:p>
          <a:p>
            <a:pPr marL="285750" indent="-285750" algn="l" defTabSz="914377" rtl="0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71F77D6-32CA-8DBA-0B83-2D3FF4EC1863}"/>
              </a:ext>
            </a:extLst>
          </p:cNvPr>
          <p:cNvSpPr txBox="1"/>
          <p:nvPr/>
        </p:nvSpPr>
        <p:spPr>
          <a:xfrm>
            <a:off x="359345" y="1404435"/>
            <a:ext cx="3060000" cy="443883"/>
          </a:xfrm>
          <a:prstGeom prst="rect">
            <a:avLst/>
          </a:prstGeom>
          <a:solidFill>
            <a:srgbClr val="D4051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ctr" rtl="0">
              <a:lnSpc>
                <a:spcPct val="110000"/>
              </a:lnSpc>
              <a:spcAft>
                <a:spcPts val="500"/>
              </a:spcAft>
            </a:pPr>
            <a:r>
              <a:rPr lang="en-gb" sz="1600" b="1" i="0" u="none" baseline="0">
                <a:solidFill>
                  <a:schemeClr val="bg1"/>
                </a:solidFill>
              </a:rPr>
              <a:t>FOR WHOM?</a:t>
            </a:r>
            <a:endParaRPr lang="en-gb" sz="1600" b="1" dirty="0" err="1">
              <a:solidFill>
                <a:schemeClr val="bg1"/>
              </a:solidFill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C4FFB4C8-55FD-ED80-AFCC-545FEB2C489D}"/>
              </a:ext>
            </a:extLst>
          </p:cNvPr>
          <p:cNvCxnSpPr>
            <a:cxnSpLocks/>
          </p:cNvCxnSpPr>
          <p:nvPr/>
        </p:nvCxnSpPr>
        <p:spPr>
          <a:xfrm>
            <a:off x="1876388" y="1898706"/>
            <a:ext cx="0" cy="6480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C3DDE25-83D1-F2B5-09F6-DDAC436E532D}"/>
              </a:ext>
            </a:extLst>
          </p:cNvPr>
          <p:cNvSpPr txBox="1"/>
          <p:nvPr/>
        </p:nvSpPr>
        <p:spPr>
          <a:xfrm>
            <a:off x="345499" y="2608917"/>
            <a:ext cx="3060000" cy="350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72000" rIns="108000" bIns="72000" rtlCol="0">
            <a:noAutofit/>
          </a:bodyPr>
          <a:lstStyle/>
          <a:p>
            <a:pPr algn="l" defTabSz="914377" rtl="0" fontAlgn="base">
              <a:spcAft>
                <a:spcPts val="0"/>
              </a:spcAft>
            </a:pPr>
            <a:r>
              <a:rPr lang="en-gb" sz="1600" b="1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FOR NEW CLIENTS WISHING TO BEGIN COOPERATION </a:t>
            </a:r>
          </a:p>
          <a:p>
            <a:pPr algn="l" defTabSz="914377" rtl="0" fontAlgn="base">
              <a:spcAft>
                <a:spcPts val="0"/>
              </a:spcAft>
            </a:pPr>
            <a:endParaRPr lang="en-gb" sz="1600" b="1" dirty="0">
              <a:solidFill>
                <a:prstClr val="black"/>
              </a:solidFill>
              <a:latin typeface="Delivery"/>
            </a:endParaRPr>
          </a:p>
          <a:p>
            <a:pPr algn="l" defTabSz="914377" rtl="0" fontAlgn="base">
              <a:spcAft>
                <a:spcPts val="0"/>
              </a:spcAft>
            </a:pPr>
            <a:r>
              <a:rPr lang="en-gb" sz="1600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2 SCENARIOS FOR E-SKLEP</a:t>
            </a:r>
            <a:br>
              <a:rPr lang="en-gb" sz="1600">
                <a:solidFill>
                  <a:prstClr val="black"/>
                </a:solidFill>
                <a:latin typeface="Delivery"/>
              </a:rPr>
            </a:br>
            <a:r>
              <a:rPr lang="en-gb" sz="1600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 with integration through API</a:t>
            </a:r>
          </a:p>
          <a:p>
            <a:pPr algn="l" defTabSz="914377" rtl="0" fontAlgn="base">
              <a:spcAft>
                <a:spcPts val="0"/>
              </a:spcAft>
            </a:pPr>
            <a:endParaRPr lang="en-gb" sz="1600" dirty="0">
              <a:solidFill>
                <a:prstClr val="black"/>
              </a:solidFill>
              <a:latin typeface="Delivery"/>
            </a:endParaRPr>
          </a:p>
          <a:p>
            <a:pPr marL="285750" indent="-285750" algn="l" defTabSz="914377" rtl="0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with additional points map integration (current scenario)</a:t>
            </a:r>
            <a:br>
              <a:rPr lang="en-gb" sz="1400">
                <a:solidFill>
                  <a:prstClr val="black"/>
                </a:solidFill>
                <a:latin typeface="Delivery"/>
              </a:rPr>
            </a:br>
            <a:endParaRPr lang="en-gb" sz="1400" dirty="0">
              <a:solidFill>
                <a:prstClr val="black"/>
              </a:solidFill>
              <a:latin typeface="Delivery"/>
            </a:endParaRPr>
          </a:p>
          <a:p>
            <a:pPr marL="285750" indent="-285750" algn="l" defTabSz="914377" rtl="0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without the need for points map integration</a:t>
            </a:r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10A57EF-ADC0-0C8D-628B-5D94653C8D7A}"/>
              </a:ext>
            </a:extLst>
          </p:cNvPr>
          <p:cNvSpPr txBox="1"/>
          <p:nvPr/>
        </p:nvSpPr>
        <p:spPr>
          <a:xfrm>
            <a:off x="1623107" y="5569254"/>
            <a:ext cx="1429305" cy="331157"/>
          </a:xfrm>
          <a:prstGeom prst="rect">
            <a:avLst/>
          </a:prstGeom>
          <a:solidFill>
            <a:srgbClr val="D40511"/>
          </a:solidFill>
          <a:ln>
            <a:solidFill>
              <a:srgbClr val="D40511"/>
            </a:solidFill>
          </a:ln>
        </p:spPr>
        <p:txBody>
          <a:bodyPr wrap="square" lIns="72000" tIns="72000" rIns="72000" bIns="72000" rtlCol="0" anchor="ctr" anchorCtr="1">
            <a:no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en-gb" sz="1600" b="1" i="0" u="none" baseline="0">
                <a:solidFill>
                  <a:schemeClr val="bg1"/>
                </a:solidFill>
                <a:latin typeface="Delivery"/>
                <a:ea typeface="Delivery"/>
                <a:cs typeface="Delivery"/>
              </a:rPr>
              <a:t>NEW!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3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D6095E5D-2877-4287-4635-069E3759CC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54" y="0"/>
            <a:ext cx="4455404" cy="6876000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D60E87C-E993-13BC-6CA1-3A1DCF8424BD}"/>
              </a:ext>
            </a:extLst>
          </p:cNvPr>
          <p:cNvSpPr txBox="1"/>
          <p:nvPr/>
        </p:nvSpPr>
        <p:spPr>
          <a:xfrm>
            <a:off x="6902240" y="2598770"/>
            <a:ext cx="2952000" cy="338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72000" rIns="108000" bIns="72000" rtlCol="0">
            <a:noAutofit/>
          </a:bodyPr>
          <a:lstStyle/>
          <a:p>
            <a:pPr algn="l" defTabSz="914377" rtl="0" fontAlgn="base">
              <a:spcAft>
                <a:spcPts val="0"/>
              </a:spcAft>
            </a:pPr>
            <a:r>
              <a:rPr lang="en-gb" sz="16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BENEFITS FOR SHOPPER</a:t>
            </a:r>
          </a:p>
          <a:p>
            <a:pPr algn="l" defTabSz="914377" rtl="0" fontAlgn="base">
              <a:spcAft>
                <a:spcPts val="0"/>
              </a:spcAft>
            </a:pPr>
            <a:endParaRPr lang="en-gb" sz="1600" dirty="0">
              <a:solidFill>
                <a:prstClr val="black"/>
              </a:solidFill>
              <a:latin typeface="Delivery"/>
            </a:endParaRPr>
          </a:p>
          <a:p>
            <a:pPr marL="285750" indent="-285750" algn="l" defTabSz="914377" rtl="0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Convenience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 – shopper does not need to indicate the point – DHL will pick the nearest one!</a:t>
            </a:r>
          </a:p>
          <a:p>
            <a:pPr marL="285750" indent="-285750" algn="l" defTabSz="914377" rtl="0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Lower price </a:t>
            </a:r>
          </a:p>
          <a:p>
            <a:pPr marL="285750" indent="-285750" algn="l" defTabSz="914377" rtl="0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Fitting</a:t>
            </a: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 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– shopper does not need to wait for courier at home, they decide when to collect the parcel (up to </a:t>
            </a:r>
            <a:r>
              <a:rPr lang="pl-PL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2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 days) </a:t>
            </a:r>
            <a:endParaRPr lang="en-gb" sz="1400" b="1" dirty="0">
              <a:solidFill>
                <a:prstClr val="black"/>
              </a:solidFill>
              <a:latin typeface="Delivery"/>
            </a:endParaRPr>
          </a:p>
          <a:p>
            <a:pPr marL="285750" indent="-285750" algn="l" defTabSz="914377" rtl="0" fontAlgn="base">
              <a:spcAft>
                <a:spcPts val="667"/>
              </a:spcAft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sz="1400" b="1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Environment </a:t>
            </a:r>
            <a:r>
              <a:rPr lang="en-gb" sz="1400" b="0" i="0" u="none" baseline="0" dirty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– lower carbon footprint with delivery to the point or locker</a:t>
            </a:r>
          </a:p>
          <a:p>
            <a:pPr algn="l" defTabSz="914377" rtl="0" fontAlgn="base">
              <a:spcAft>
                <a:spcPts val="0"/>
              </a:spcAft>
            </a:pPr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A561B6-4F0A-4AA2-6B00-67EDD03DE09E}"/>
              </a:ext>
            </a:extLst>
          </p:cNvPr>
          <p:cNvSpPr txBox="1"/>
          <p:nvPr/>
        </p:nvSpPr>
        <p:spPr>
          <a:xfrm>
            <a:off x="3803643" y="1404435"/>
            <a:ext cx="4078557" cy="443883"/>
          </a:xfrm>
          <a:prstGeom prst="rect">
            <a:avLst/>
          </a:prstGeom>
          <a:solidFill>
            <a:srgbClr val="D40511"/>
          </a:solidFill>
        </p:spPr>
        <p:txBody>
          <a:bodyPr wrap="square" lIns="108000" tIns="108000" rIns="108000" bIns="108000" rtlCol="0">
            <a:noAutofit/>
          </a:bodyPr>
          <a:lstStyle/>
          <a:p>
            <a:pPr algn="ctr" rtl="0">
              <a:lnSpc>
                <a:spcPct val="110000"/>
              </a:lnSpc>
              <a:spcAft>
                <a:spcPts val="500"/>
              </a:spcAft>
            </a:pPr>
            <a:r>
              <a:rPr lang="en-gb" sz="1600" b="1" i="0" u="none" baseline="0">
                <a:solidFill>
                  <a:schemeClr val="bg1"/>
                </a:solidFill>
              </a:rPr>
              <a:t>CHEAP, QUICK, EFFORTLESS</a:t>
            </a:r>
            <a:endParaRPr lang="en-gb" sz="1600" b="1" dirty="0" err="1">
              <a:solidFill>
                <a:schemeClr val="bg1"/>
              </a:solidFill>
            </a:endParaRP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AD4B665E-C656-49FA-B676-D4FC1DD47FBA}"/>
              </a:ext>
            </a:extLst>
          </p:cNvPr>
          <p:cNvCxnSpPr>
            <a:cxnSpLocks/>
          </p:cNvCxnSpPr>
          <p:nvPr/>
        </p:nvCxnSpPr>
        <p:spPr>
          <a:xfrm>
            <a:off x="4439479" y="1898706"/>
            <a:ext cx="0" cy="64800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82D0B2F4-9238-55B3-3250-F31645BBAB5E}"/>
              </a:ext>
            </a:extLst>
          </p:cNvPr>
          <p:cNvCxnSpPr>
            <a:cxnSpLocks/>
          </p:cNvCxnSpPr>
          <p:nvPr/>
        </p:nvCxnSpPr>
        <p:spPr>
          <a:xfrm>
            <a:off x="7411279" y="1898706"/>
            <a:ext cx="0" cy="64800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1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44B8078-81DC-D3FA-14D2-F8BE6E207DA1}"/>
              </a:ext>
            </a:extLst>
          </p:cNvPr>
          <p:cNvSpPr txBox="1">
            <a:spLocks/>
          </p:cNvSpPr>
          <p:nvPr/>
        </p:nvSpPr>
        <p:spPr>
          <a:xfrm>
            <a:off x="432001" y="513551"/>
            <a:ext cx="11327999" cy="658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b="1" i="0" u="none" baseline="0"/>
              <a:t>E-SHOP CART – DATA AND DELIVERY FORM SELECTION BY THE SHOPPER </a:t>
            </a:r>
            <a:br>
              <a:rPr lang="en-gb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14013-F36A-42DE-962B-BBB1715E4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defTabSz="914377" rtl="0"/>
            <a:r>
              <a:rPr lang="en-US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DHL | Delivery to the nearest point | July 2024</a:t>
            </a:r>
            <a:endParaRPr lang="en-gb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1AD4EE56-8441-4DEA-1B84-102C665592C1}"/>
              </a:ext>
            </a:extLst>
          </p:cNvPr>
          <p:cNvSpPr txBox="1"/>
          <p:nvPr/>
        </p:nvSpPr>
        <p:spPr>
          <a:xfrm>
            <a:off x="6001305" y="1029607"/>
            <a:ext cx="5732743" cy="1044000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144000" tIns="72000" rIns="144000" bIns="72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 dirty="0">
                <a:solidFill>
                  <a:srgbClr val="D40511"/>
                </a:solidFill>
              </a:rPr>
              <a:t>STEP 2 – DELIVERY SELECTION</a:t>
            </a:r>
          </a:p>
          <a:p>
            <a:pPr lvl="5" algn="l" rtl="0"/>
            <a:endParaRPr lang="en-gb" sz="800" b="1" dirty="0">
              <a:solidFill>
                <a:srgbClr val="D40511"/>
              </a:solidFill>
            </a:endParaRPr>
          </a:p>
          <a:p>
            <a:pPr lvl="5" algn="l" rtl="0">
              <a:buClr>
                <a:srgbClr val="D40511"/>
              </a:buClr>
            </a:pPr>
            <a:r>
              <a:rPr lang="en-gb" b="0" i="0" u="none" baseline="0" dirty="0"/>
              <a:t>if the shopper selects DHL Close to you delivery</a:t>
            </a:r>
            <a:r>
              <a:rPr lang="en-US" b="0" i="0" u="none" baseline="0" dirty="0"/>
              <a:t>the details of the DHL BOX or POP point will appear on the label</a:t>
            </a:r>
            <a:endParaRPr lang="en-gb" b="0" dirty="0"/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C2AEDB91-8809-9885-D9A7-2B565080079F}"/>
              </a:ext>
            </a:extLst>
          </p:cNvPr>
          <p:cNvSpPr txBox="1"/>
          <p:nvPr/>
        </p:nvSpPr>
        <p:spPr>
          <a:xfrm>
            <a:off x="431999" y="1029607"/>
            <a:ext cx="5148000" cy="1044000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144000" tIns="72000" rIns="144000" bIns="72000" rtlCol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r>
              <a:rPr lang="en-gb" sz="1600" b="1" i="0" u="none" baseline="0">
                <a:solidFill>
                  <a:srgbClr val="D40511"/>
                </a:solidFill>
              </a:rPr>
              <a:t>STEP 1 – RECIPIENT’S DATA</a:t>
            </a:r>
          </a:p>
          <a:p>
            <a:pPr lvl="5" algn="l" rtl="0"/>
            <a:endParaRPr lang="en-gb" sz="800" b="1" dirty="0">
              <a:solidFill>
                <a:srgbClr val="D40511"/>
              </a:solidFill>
            </a:endParaRPr>
          </a:p>
          <a:p>
            <a:pPr marL="285750" lvl="5" indent="-285750" algn="l" rtl="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b="0" i="0" u="none" baseline="0"/>
              <a:t>e-mail address and/or phone number</a:t>
            </a:r>
          </a:p>
          <a:p>
            <a:pPr marL="285750" lvl="5" indent="-285750" algn="l" rtl="0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gb" b="0" i="0" u="none" baseline="0"/>
              <a:t>address data to generate GPS coordinates </a:t>
            </a:r>
            <a:endParaRPr lang="en-gb" dirty="0"/>
          </a:p>
          <a:p>
            <a:endParaRPr lang="en-gb" sz="1600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05370B4-24D2-CF70-BAD9-D28016663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11" t="3999" r="38070" b="4021"/>
          <a:stretch/>
        </p:blipFill>
        <p:spPr>
          <a:xfrm>
            <a:off x="80217" y="2156034"/>
            <a:ext cx="4904246" cy="4701966"/>
          </a:xfrm>
          <a:prstGeom prst="rect">
            <a:avLst/>
          </a:prstGeom>
        </p:spPr>
      </p:pic>
      <p:sp>
        <p:nvSpPr>
          <p:cNvPr id="9" name="TextBox 39">
            <a:extLst>
              <a:ext uri="{FF2B5EF4-FFF2-40B4-BE49-F238E27FC236}">
                <a16:creationId xmlns:a16="http://schemas.microsoft.com/office/drawing/2014/main" id="{3715570D-A2D6-2DED-6491-B9F3E49CB719}"/>
              </a:ext>
            </a:extLst>
          </p:cNvPr>
          <p:cNvSpPr txBox="1"/>
          <p:nvPr/>
        </p:nvSpPr>
        <p:spPr>
          <a:xfrm>
            <a:off x="7010446" y="5460839"/>
            <a:ext cx="2425653" cy="865467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144000" tIns="144000" rIns="144000" bIns="72000" rtlCol="0" anchor="ctr" anchorCtr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l" rtl="0"/>
            <a:endParaRPr lang="en-gb" sz="1000" b="1" dirty="0">
              <a:solidFill>
                <a:srgbClr val="D40511"/>
              </a:solidFill>
            </a:endParaRPr>
          </a:p>
          <a:p>
            <a:pPr lvl="5" algn="ctr" rtl="0">
              <a:buClr>
                <a:srgbClr val="D40511"/>
              </a:buClr>
            </a:pPr>
            <a:r>
              <a:rPr lang="en-gb" sz="1000" b="1" i="0" u="none" baseline="0"/>
              <a:t>DHL CLOSE TO YOU</a:t>
            </a:r>
            <a:br>
              <a:rPr lang="en-gb" sz="1000" b="0"/>
            </a:br>
            <a:r>
              <a:rPr lang="en-gb" sz="1000" b="0" i="0" u="none" baseline="0"/>
              <a:t>Delivery to the nearest point</a:t>
            </a:r>
          </a:p>
          <a:p>
            <a:pPr lvl="5" algn="ctr" rtl="0">
              <a:buClr>
                <a:srgbClr val="D40511"/>
              </a:buClr>
            </a:pPr>
            <a:r>
              <a:rPr lang="en-gb" sz="1000" b="0" i="0" u="none" baseline="0"/>
              <a:t>The address will only be visible on the label</a:t>
            </a:r>
          </a:p>
          <a:p>
            <a:pPr lvl="5" algn="l" rtl="0">
              <a:buClr>
                <a:srgbClr val="D40511"/>
              </a:buClr>
            </a:pPr>
            <a:endParaRPr lang="en-gb" sz="1600" b="0" dirty="0"/>
          </a:p>
        </p:txBody>
      </p:sp>
      <p:pic>
        <p:nvPicPr>
          <p:cNvPr id="5" name="Obraz 4" descr="Image containing text, Font, screen shot, design&#10;&#10;Description automatically generated">
            <a:extLst>
              <a:ext uri="{FF2B5EF4-FFF2-40B4-BE49-F238E27FC236}">
                <a16:creationId xmlns:a16="http://schemas.microsoft.com/office/drawing/2014/main" id="{8ACAFC5D-BE3F-A6CC-2550-A0A1D4D56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63" y="2604794"/>
            <a:ext cx="6749585" cy="2772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E91A0C9-0C98-18FC-64AA-11B6EC1C537F}"/>
              </a:ext>
            </a:extLst>
          </p:cNvPr>
          <p:cNvSpPr/>
          <p:nvPr/>
        </p:nvSpPr>
        <p:spPr>
          <a:xfrm>
            <a:off x="7182337" y="3990794"/>
            <a:ext cx="2088000" cy="54000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rgbClr val="D405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spAutoFit/>
          </a:bodyPr>
          <a:lstStyle/>
          <a:p>
            <a:pPr algn="l" rtl="0"/>
            <a:endParaRPr lang="en-gb" sz="1200" dirty="0" err="1">
              <a:solidFill>
                <a:schemeClr val="tx1"/>
              </a:solidFill>
            </a:endParaRPr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BDADFABB-E0E7-71E9-86D6-8CFD74F215A4}"/>
              </a:ext>
            </a:extLst>
          </p:cNvPr>
          <p:cNvCxnSpPr>
            <a:cxnSpLocks/>
          </p:cNvCxnSpPr>
          <p:nvPr/>
        </p:nvCxnSpPr>
        <p:spPr>
          <a:xfrm>
            <a:off x="9940097" y="4323288"/>
            <a:ext cx="0" cy="1512000"/>
          </a:xfrm>
          <a:prstGeom prst="straightConnector1">
            <a:avLst/>
          </a:prstGeom>
          <a:ln w="28575">
            <a:solidFill>
              <a:srgbClr val="D4051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223A1A57-6E38-E233-FB95-753B497F4B9F}"/>
              </a:ext>
            </a:extLst>
          </p:cNvPr>
          <p:cNvCxnSpPr>
            <a:cxnSpLocks/>
          </p:cNvCxnSpPr>
          <p:nvPr/>
        </p:nvCxnSpPr>
        <p:spPr>
          <a:xfrm>
            <a:off x="9451007" y="4272344"/>
            <a:ext cx="504000" cy="0"/>
          </a:xfrm>
          <a:prstGeom prst="line">
            <a:avLst/>
          </a:prstGeom>
          <a:ln w="28575">
            <a:solidFill>
              <a:srgbClr val="D405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6D4F22DB-A1A4-0E16-D92A-D509C6C1E9E1}"/>
              </a:ext>
            </a:extLst>
          </p:cNvPr>
          <p:cNvCxnSpPr>
            <a:cxnSpLocks/>
          </p:cNvCxnSpPr>
          <p:nvPr/>
        </p:nvCxnSpPr>
        <p:spPr>
          <a:xfrm flipH="1">
            <a:off x="9436099" y="5876155"/>
            <a:ext cx="504000" cy="0"/>
          </a:xfrm>
          <a:prstGeom prst="line">
            <a:avLst/>
          </a:prstGeom>
          <a:ln w="28575">
            <a:solidFill>
              <a:srgbClr val="D4051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B7FA48C-02D1-E897-2D16-34B13DE5A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77" y="967181"/>
            <a:ext cx="8525874" cy="53585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A155A96-646C-1E28-218B-D4A25DDF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8" y="163161"/>
            <a:ext cx="11327997" cy="658600"/>
          </a:xfrm>
        </p:spPr>
        <p:txBody>
          <a:bodyPr/>
          <a:lstStyle/>
          <a:p>
            <a:pPr algn="l" rtl="0"/>
            <a:r>
              <a:rPr lang="en-gb" b="1" i="0" u="none" baseline="0"/>
              <a:t>DHL24 – SHORTENING THE POINT SELECTION PROCESS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885B5F1-C0F0-D1A9-3699-FD0EE26E6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algn="l" defTabSz="914377" rtl="0"/>
            <a:r>
              <a:rPr lang="en-US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DHL | Delivery to the nearest point | July 2024</a:t>
            </a:r>
            <a:endParaRPr lang="en-gb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9A3FC0-65F3-EB02-1A70-5A82A4E77B85}"/>
              </a:ext>
            </a:extLst>
          </p:cNvPr>
          <p:cNvSpPr txBox="1"/>
          <p:nvPr/>
        </p:nvSpPr>
        <p:spPr>
          <a:xfrm>
            <a:off x="5697949" y="5036066"/>
            <a:ext cx="1429305" cy="331157"/>
          </a:xfrm>
          <a:prstGeom prst="rect">
            <a:avLst/>
          </a:prstGeom>
          <a:solidFill>
            <a:srgbClr val="D40511"/>
          </a:solidFill>
          <a:ln>
            <a:solidFill>
              <a:srgbClr val="D40511"/>
            </a:solidFill>
          </a:ln>
        </p:spPr>
        <p:txBody>
          <a:bodyPr wrap="square" lIns="72000" tIns="72000" rIns="72000" bIns="72000" rtlCol="0" anchor="ctr" anchorCtr="1">
            <a:noAutofit/>
          </a:bodyPr>
          <a:lstStyle/>
          <a:p>
            <a:pPr algn="l" rtl="0">
              <a:lnSpc>
                <a:spcPct val="110000"/>
              </a:lnSpc>
              <a:spcAft>
                <a:spcPts val="500"/>
              </a:spcAft>
            </a:pPr>
            <a:r>
              <a:rPr lang="en-gb" sz="1600" b="1" i="0" u="none" baseline="0">
                <a:solidFill>
                  <a:schemeClr val="bg1"/>
                </a:solidFill>
                <a:latin typeface="Delivery"/>
                <a:ea typeface="Delivery"/>
                <a:cs typeface="Delivery"/>
              </a:rPr>
              <a:t>NEW!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35A117-7349-7325-66A3-8AD3EFD5B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r="14573"/>
          <a:stretch/>
        </p:blipFill>
        <p:spPr>
          <a:xfrm>
            <a:off x="8416936" y="0"/>
            <a:ext cx="3860297" cy="6876000"/>
          </a:xfrm>
          <a:prstGeom prst="rect">
            <a:avLst/>
          </a:prstGeom>
        </p:spPr>
      </p:pic>
      <p:pic>
        <p:nvPicPr>
          <p:cNvPr id="7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FE64890-A0DB-9A14-DA5D-A8BC1495FC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00" y="-21589"/>
            <a:ext cx="1048434" cy="6876000"/>
          </a:xfrm>
          <a:prstGeom prst="rect">
            <a:avLst/>
          </a:prstGeom>
        </p:spPr>
      </p:pic>
      <p:sp>
        <p:nvSpPr>
          <p:cNvPr id="6" name="TextBox 39">
            <a:extLst>
              <a:ext uri="{FF2B5EF4-FFF2-40B4-BE49-F238E27FC236}">
                <a16:creationId xmlns:a16="http://schemas.microsoft.com/office/drawing/2014/main" id="{EEF3DF8C-5175-422E-4797-74244CCDDD7F}"/>
              </a:ext>
            </a:extLst>
          </p:cNvPr>
          <p:cNvSpPr txBox="1"/>
          <p:nvPr/>
        </p:nvSpPr>
        <p:spPr>
          <a:xfrm>
            <a:off x="387765" y="4810724"/>
            <a:ext cx="2541454" cy="1198839"/>
          </a:xfrm>
          <a:prstGeom prst="rect">
            <a:avLst/>
          </a:prstGeom>
          <a:gradFill flip="none" rotWithShape="1">
            <a:gsLst>
              <a:gs pos="79000">
                <a:srgbClr val="FFDE59"/>
              </a:gs>
              <a:gs pos="30000">
                <a:schemeClr val="accent3">
                  <a:lumMod val="100000"/>
                </a:schemeClr>
              </a:gs>
              <a:gs pos="100000">
                <a:srgbClr val="FFF0B2"/>
              </a:gs>
            </a:gsLst>
            <a:lin ang="16740000" scaled="0"/>
            <a:tileRect/>
          </a:gradFill>
        </p:spPr>
        <p:txBody>
          <a:bodyPr vert="horz" lIns="144000" tIns="144000" rIns="144000" bIns="72000" rtlCol="0" anchor="ctr" anchorCtr="0">
            <a:noAutofit/>
          </a:bodyPr>
          <a:lstStyle>
            <a:lvl1pPr lv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/>
            </a:lvl1pPr>
            <a:lvl2pPr marL="180000" lvl="1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  <a:lvl3pPr marL="360000" lvl="2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3pPr>
            <a:lvl4pPr marL="540000" lvl="3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/>
            </a:lvl4pPr>
            <a:lvl5pPr marL="0" lvl="4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/>
            </a:lvl5pPr>
            <a:lvl6pPr marL="0" lvl="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200" b="1"/>
            </a:lvl6pPr>
            <a:lvl7pPr marL="180000" lvl="6" indent="-1800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1200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5" algn="ctr">
              <a:buClr>
                <a:srgbClr val="D40511"/>
              </a:buClr>
            </a:pPr>
            <a:r>
              <a:rPr lang="en-US" sz="1000" dirty="0"/>
              <a:t>DHL CLOSE TO YOU AT DHL 24</a:t>
            </a:r>
          </a:p>
          <a:p>
            <a:pPr lvl="5" algn="ctr">
              <a:buClr>
                <a:srgbClr val="D40511"/>
              </a:buClr>
            </a:pPr>
            <a:r>
              <a:rPr lang="en-US" sz="1000" b="0" dirty="0"/>
              <a:t>When preparing a shipment with DHL24, the retailer does not have to select a point from a map. DHL provides the nearest location based on coordinates.</a:t>
            </a:r>
            <a:endParaRPr lang="pl-PL" sz="1600" b="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BB75BF7-C48B-A0F5-A8B2-16EDA2641372}"/>
              </a:ext>
            </a:extLst>
          </p:cNvPr>
          <p:cNvCxnSpPr>
            <a:cxnSpLocks/>
          </p:cNvCxnSpPr>
          <p:nvPr/>
        </p:nvCxnSpPr>
        <p:spPr>
          <a:xfrm>
            <a:off x="2946975" y="5056249"/>
            <a:ext cx="695914" cy="0"/>
          </a:xfrm>
          <a:prstGeom prst="line">
            <a:avLst/>
          </a:prstGeom>
          <a:ln w="28575">
            <a:solidFill>
              <a:srgbClr val="D4051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155A96-646C-1E28-218B-D4A25DDF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8" y="163161"/>
            <a:ext cx="11327997" cy="658600"/>
          </a:xfrm>
        </p:spPr>
        <p:txBody>
          <a:bodyPr/>
          <a:lstStyle/>
          <a:p>
            <a:pPr algn="l" rtl="0"/>
            <a:r>
              <a:rPr lang="en-gb" b="1" i="0" u="none" baseline="0"/>
              <a:t>COMPETITION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885B5F1-C0F0-D1A9-3699-FD0EE26E6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algn="l" defTabSz="914377" rtl="0"/>
            <a:r>
              <a:rPr lang="en-US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DHL | Delivery to the nearest point | July 2024</a:t>
            </a:r>
            <a:endParaRPr lang="en-gb" dirty="0">
              <a:solidFill>
                <a:prstClr val="black"/>
              </a:solidFill>
              <a:latin typeface="Delivery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8A3319A-B642-B562-18F9-14BA8B3A0281}"/>
              </a:ext>
            </a:extLst>
          </p:cNvPr>
          <p:cNvGrpSpPr/>
          <p:nvPr/>
        </p:nvGrpSpPr>
        <p:grpSpPr>
          <a:xfrm>
            <a:off x="7390094" y="1324691"/>
            <a:ext cx="4292407" cy="2692549"/>
            <a:chOff x="5283645" y="1766370"/>
            <a:chExt cx="4292407" cy="2692549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7C0230ED-730F-0C5A-982F-C37E5EB74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3647" y="1766370"/>
              <a:ext cx="4292405" cy="2621655"/>
            </a:xfrm>
            <a:prstGeom prst="rect">
              <a:avLst/>
            </a:prstGeom>
          </p:spPr>
        </p:pic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B174FA17-D847-8218-6EA7-8EE353101FAC}"/>
                </a:ext>
              </a:extLst>
            </p:cNvPr>
            <p:cNvSpPr txBox="1"/>
            <p:nvPr/>
          </p:nvSpPr>
          <p:spPr>
            <a:xfrm>
              <a:off x="5283645" y="3428998"/>
              <a:ext cx="2765960" cy="22756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36000" tIns="36000" rIns="36000" bIns="36000" rtlCol="0" anchor="t" anchorCtr="1">
              <a:spAutoFit/>
            </a:bodyPr>
            <a:lstStyle/>
            <a:p>
              <a:pPr algn="ctr" rtl="0">
                <a:lnSpc>
                  <a:spcPct val="110000"/>
                </a:lnSpc>
                <a:spcAft>
                  <a:spcPts val="500"/>
                </a:spcAft>
              </a:pPr>
              <a:r>
                <a:rPr lang="en-gb" sz="900" b="1" i="0" u="none" baseline="0">
                  <a:solidFill>
                    <a:schemeClr val="accent4"/>
                  </a:solidFill>
                </a:rPr>
                <a:t>NO SELECTION OF DELIVERY METHOD AND PLACE</a:t>
              </a: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DC3F30F9-7812-0042-A277-3366CF16768A}"/>
                </a:ext>
              </a:extLst>
            </p:cNvPr>
            <p:cNvSpPr txBox="1"/>
            <p:nvPr/>
          </p:nvSpPr>
          <p:spPr>
            <a:xfrm>
              <a:off x="8274725" y="3933784"/>
              <a:ext cx="1204836" cy="52513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 rtl="0">
                <a:lnSpc>
                  <a:spcPct val="110000"/>
                </a:lnSpc>
                <a:spcAft>
                  <a:spcPts val="500"/>
                </a:spcAft>
              </a:pPr>
              <a:r>
                <a:rPr lang="en-gb" sz="900" b="1" i="0" u="none" baseline="0">
                  <a:solidFill>
                    <a:schemeClr val="accent4"/>
                  </a:solidFill>
                </a:rPr>
                <a:t>NO INFORMATION ABOUT DELIVERY METHOD AND PLACE</a:t>
              </a:r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7A9C62AC-D243-D3E1-A0BD-958A6A79489F}"/>
              </a:ext>
            </a:extLst>
          </p:cNvPr>
          <p:cNvSpPr/>
          <p:nvPr/>
        </p:nvSpPr>
        <p:spPr>
          <a:xfrm>
            <a:off x="392873" y="3912534"/>
            <a:ext cx="5088121" cy="1474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br>
              <a:rPr lang="en-gb" sz="1200" b="1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br>
              <a:rPr lang="en-gb" sz="1200" b="1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endParaRPr lang="en-gb" sz="1600" dirty="0">
              <a:solidFill>
                <a:prstClr val="black"/>
              </a:solidFill>
              <a:latin typeface="Delivery"/>
            </a:endParaRPr>
          </a:p>
          <a:p>
            <a:pPr algn="l" defTabSz="914377" rtl="0"/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8B6D24-B8DC-25C3-8A00-A16F6ECF7E25}"/>
              </a:ext>
            </a:extLst>
          </p:cNvPr>
          <p:cNvSpPr txBox="1"/>
          <p:nvPr/>
        </p:nvSpPr>
        <p:spPr>
          <a:xfrm>
            <a:off x="520459" y="4078218"/>
            <a:ext cx="5062861" cy="131786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 defTabSz="914377" rtl="0"/>
            <a:r>
              <a:rPr lang="en-gb" sz="1400" b="0" i="0" u="none" baseline="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There are </a:t>
            </a:r>
            <a:r>
              <a:rPr lang="en-gb" sz="1400" b="1" i="0" u="none" baseline="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various forms </a:t>
            </a:r>
            <a:r>
              <a:rPr lang="en-gb" sz="1400" b="0" i="0" u="none" baseline="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of Delivery to the nearest point available on the market: </a:t>
            </a:r>
          </a:p>
          <a:p>
            <a:pPr marL="285750" indent="-285750" algn="l" defTabSz="914377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b="0" i="0" u="none" baseline="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they enable the shopper to change the suggest point</a:t>
            </a:r>
          </a:p>
          <a:p>
            <a:pPr marL="285750" indent="-285750" algn="l" defTabSz="914377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b="0" i="0" u="none" baseline="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without the possibility to change </a:t>
            </a:r>
          </a:p>
          <a:p>
            <a:pPr marL="285750" indent="-285750" algn="l" defTabSz="914377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400" b="0" i="0" u="none" baseline="0" dirty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without information about the selected point’s </a:t>
            </a:r>
            <a:r>
              <a:rPr lang="en-gb" sz="1400" b="0" i="0" u="none" baseline="0" dirty="0" err="1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addres</a:t>
            </a:r>
            <a:endParaRPr lang="en-gb" sz="1200" dirty="0">
              <a:latin typeface="Delivery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11DAB30D-B0A9-50B6-DE24-85731227192D}"/>
              </a:ext>
            </a:extLst>
          </p:cNvPr>
          <p:cNvGrpSpPr/>
          <p:nvPr/>
        </p:nvGrpSpPr>
        <p:grpSpPr>
          <a:xfrm>
            <a:off x="5732707" y="4171778"/>
            <a:ext cx="6374434" cy="2008099"/>
            <a:chOff x="5066743" y="104616"/>
            <a:chExt cx="6374434" cy="2008099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BB4F4EC3-74D1-A305-D00B-6B0B91E52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0182" y="362345"/>
              <a:ext cx="1730995" cy="1750370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2EDEBC8A-0F63-7FE5-FE16-B541AC150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6743" y="593111"/>
              <a:ext cx="4643439" cy="1402806"/>
            </a:xfrm>
            <a:prstGeom prst="rect">
              <a:avLst/>
            </a:prstGeom>
          </p:spPr>
        </p:pic>
        <p:pic>
          <p:nvPicPr>
            <p:cNvPr id="17" name="Picture 4" descr="The Meaning of Temu's Logo: The “Team Up, Price Down...">
              <a:extLst>
                <a:ext uri="{FF2B5EF4-FFF2-40B4-BE49-F238E27FC236}">
                  <a16:creationId xmlns:a16="http://schemas.microsoft.com/office/drawing/2014/main" id="{6F31C512-FA38-1489-C41C-F696FE580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213" y="104616"/>
              <a:ext cx="800856" cy="53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AB8936B8-BFB3-A4BD-AA87-588FBA95B0C5}"/>
                </a:ext>
              </a:extLst>
            </p:cNvPr>
            <p:cNvSpPr txBox="1"/>
            <p:nvPr/>
          </p:nvSpPr>
          <p:spPr>
            <a:xfrm>
              <a:off x="5066743" y="1768879"/>
              <a:ext cx="2461382" cy="22043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 rtl="0">
                <a:lnSpc>
                  <a:spcPct val="110000"/>
                </a:lnSpc>
                <a:spcAft>
                  <a:spcPts val="500"/>
                </a:spcAft>
              </a:pPr>
              <a:r>
                <a:rPr lang="en-gb" sz="900" b="1" i="0" u="none" baseline="0">
                  <a:solidFill>
                    <a:schemeClr val="accent4"/>
                  </a:solidFill>
                </a:rPr>
                <a:t>SUGGESTION OF THE NEAREST LOCATION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28F36473-3A9E-DD50-9B60-A5A04C4CF631}"/>
                </a:ext>
              </a:extLst>
            </p:cNvPr>
            <p:cNvSpPr txBox="1"/>
            <p:nvPr/>
          </p:nvSpPr>
          <p:spPr>
            <a:xfrm>
              <a:off x="7358688" y="632623"/>
              <a:ext cx="2359884" cy="22043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36000" tIns="36000" rIns="36000" bIns="36000" rtlCol="0" anchor="t" anchorCtr="1">
              <a:spAutoFit/>
            </a:bodyPr>
            <a:lstStyle>
              <a:defPPr>
                <a:defRPr lang="en-gb"/>
              </a:defPPr>
              <a:lvl1pPr algn="ctr">
                <a:lnSpc>
                  <a:spcPct val="110000"/>
                </a:lnSpc>
                <a:spcAft>
                  <a:spcPts val="500"/>
                </a:spcAft>
                <a:defRPr sz="900" b="1">
                  <a:solidFill>
                    <a:schemeClr val="accent4"/>
                  </a:solidFill>
                </a:defRPr>
              </a:lvl1pPr>
            </a:lstStyle>
            <a:p>
              <a:pPr rtl="0"/>
              <a:r>
                <a:rPr lang="en-gb" b="1" i="0" u="none" baseline="0"/>
                <a:t>POSSIBILITY TO CHANGE DELIVERY PLACE</a:t>
              </a: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AE8552C5-20F3-7766-7BB1-A763D1D6B8EA}"/>
              </a:ext>
            </a:extLst>
          </p:cNvPr>
          <p:cNvSpPr/>
          <p:nvPr/>
        </p:nvSpPr>
        <p:spPr>
          <a:xfrm>
            <a:off x="392245" y="1443593"/>
            <a:ext cx="5999637" cy="65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l" defTabSz="914377" rtl="0"/>
            <a:br>
              <a:rPr lang="en-gb" sz="1200" b="1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br>
              <a:rPr lang="en-gb" sz="1200" b="1">
                <a:solidFill>
                  <a:srgbClr val="C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endParaRPr lang="en-gb" sz="1600" dirty="0">
              <a:solidFill>
                <a:prstClr val="black"/>
              </a:solidFill>
              <a:latin typeface="Delivery"/>
            </a:endParaRPr>
          </a:p>
          <a:p>
            <a:pPr algn="l" defTabSz="914377" rtl="0"/>
            <a:endParaRPr lang="en-gb" sz="1600" dirty="0">
              <a:solidFill>
                <a:prstClr val="black"/>
              </a:solidFill>
              <a:latin typeface="Delivery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FEAD430-D183-72C9-7037-AD1A9EFEEF14}"/>
              </a:ext>
            </a:extLst>
          </p:cNvPr>
          <p:cNvSpPr txBox="1"/>
          <p:nvPr/>
        </p:nvSpPr>
        <p:spPr>
          <a:xfrm>
            <a:off x="509499" y="1610816"/>
            <a:ext cx="5565091" cy="3600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 defTabSz="914377" rtl="0"/>
            <a:r>
              <a:rPr lang="en-gb" sz="1400" b="0" i="0" u="none" baseline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Fira Sans Extra Condensed Medium"/>
              </a:rPr>
              <a:t>Key competitors </a:t>
            </a:r>
            <a:r>
              <a:rPr lang="en-gb" sz="1400" b="1" i="0" u="none" baseline="0"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  <a:sym typeface="Wingdings" panose="05000000000000000000" pitchFamily="2" charset="2"/>
              </a:rPr>
              <a:t>don’t offer a similar standard service</a:t>
            </a:r>
            <a:endParaRPr lang="en-gb" sz="1200" b="1" dirty="0" err="1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B8B043E7-8296-89BE-F031-2794C176B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282" y="2247264"/>
            <a:ext cx="856167" cy="381124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CD6D1D10-E4A9-69F2-E18D-07813CC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6735" y="2250913"/>
            <a:ext cx="800100" cy="328613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867DBA03-2792-A8D6-E448-95C1FAA28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0391" y="2201416"/>
            <a:ext cx="762000" cy="390525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96AFB68D-A1AF-B962-E0E8-BD9674A9E3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0864" y="2311002"/>
            <a:ext cx="842963" cy="252412"/>
          </a:xfrm>
          <a:prstGeom prst="rect">
            <a:avLst/>
          </a:prstGeom>
        </p:spPr>
      </p:pic>
      <p:cxnSp>
        <p:nvCxnSpPr>
          <p:cNvPr id="36" name="Gerade Verbindung 8">
            <a:extLst>
              <a:ext uri="{FF2B5EF4-FFF2-40B4-BE49-F238E27FC236}">
                <a16:creationId xmlns:a16="http://schemas.microsoft.com/office/drawing/2014/main" id="{D89109AD-A84B-F5EB-96A3-A1E20A9EF9DF}"/>
              </a:ext>
            </a:extLst>
          </p:cNvPr>
          <p:cNvCxnSpPr>
            <a:cxnSpLocks/>
          </p:cNvCxnSpPr>
          <p:nvPr/>
        </p:nvCxnSpPr>
        <p:spPr bwMode="gray">
          <a:xfrm>
            <a:off x="2117696" y="2591941"/>
            <a:ext cx="108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9">
            <a:extLst>
              <a:ext uri="{FF2B5EF4-FFF2-40B4-BE49-F238E27FC236}">
                <a16:creationId xmlns:a16="http://schemas.microsoft.com/office/drawing/2014/main" id="{B739565F-6AC2-E069-4A07-4F5C59B43BC2}"/>
              </a:ext>
            </a:extLst>
          </p:cNvPr>
          <p:cNvSpPr/>
          <p:nvPr/>
        </p:nvSpPr>
        <p:spPr>
          <a:xfrm>
            <a:off x="380521" y="2694043"/>
            <a:ext cx="1563978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rtl="0" fontAlgn="b"/>
            <a:r>
              <a:rPr lang="en-gb" sz="1200" b="1" i="0" u="none" baseline="0">
                <a:solidFill>
                  <a:srgbClr val="C00000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</a:rPr>
              <a:t>MAP INTEGRATION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DA8E159-8C74-6F13-AB16-19F5A446C802}"/>
              </a:ext>
            </a:extLst>
          </p:cNvPr>
          <p:cNvSpPr/>
          <p:nvPr/>
        </p:nvSpPr>
        <p:spPr>
          <a:xfrm>
            <a:off x="377495" y="3214879"/>
            <a:ext cx="1563978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rtl="0" fontAlgn="b"/>
            <a:r>
              <a:rPr lang="en-gb" sz="1200" b="1" i="0" u="none" baseline="0">
                <a:solidFill>
                  <a:srgbClr val="C00000"/>
                </a:solidFill>
                <a:latin typeface="Delivery Arabic" panose="020F0503020204020204" pitchFamily="34" charset="-78"/>
                <a:ea typeface="Delivery Arabic" panose="020F0503020204020204" pitchFamily="34" charset="-78"/>
                <a:cs typeface="Delivery Arabic" panose="020F0503020204020204" pitchFamily="34" charset="-78"/>
              </a:rPr>
              <a:t>SOLUTIONS WITHOUT MAP</a:t>
            </a: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6CE74202-4874-A957-2A13-5AF0A201207C}"/>
              </a:ext>
            </a:extLst>
          </p:cNvPr>
          <p:cNvSpPr/>
          <p:nvPr/>
        </p:nvSpPr>
        <p:spPr>
          <a:xfrm>
            <a:off x="1968864" y="3214879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rtl="0" fontAlgn="ctr"/>
            <a:r>
              <a:rPr lang="en-gb" sz="1000" b="1" i="0" u="none" strike="noStrike" baseline="0">
                <a:solidFill>
                  <a:schemeClr val="tx1"/>
                </a:solidFill>
                <a:effectLst/>
              </a:rPr>
              <a:t>INDIVIDUAL ARRANGEMENTS</a:t>
            </a:r>
            <a:endParaRPr lang="en-gb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C346CDBD-56DD-1239-4F9E-6279B92B004C}"/>
              </a:ext>
            </a:extLst>
          </p:cNvPr>
          <p:cNvSpPr/>
          <p:nvPr/>
        </p:nvSpPr>
        <p:spPr>
          <a:xfrm>
            <a:off x="3086828" y="2694628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rtl="0" fontAlgn="ctr"/>
            <a:r>
              <a:rPr lang="en-gb" sz="1000" b="1" i="0" u="none" strike="noStrike" baseline="0">
                <a:solidFill>
                  <a:schemeClr val="tx1"/>
                </a:solidFill>
                <a:effectLst/>
              </a:rPr>
              <a:t>YES</a:t>
            </a:r>
            <a:endParaRPr lang="en-gb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9A35C9C9-FF3F-36B4-7769-123C969C754E}"/>
              </a:ext>
            </a:extLst>
          </p:cNvPr>
          <p:cNvSpPr/>
          <p:nvPr/>
        </p:nvSpPr>
        <p:spPr>
          <a:xfrm>
            <a:off x="3086828" y="3214879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defTabSz="914377" rtl="0"/>
            <a:r>
              <a:rPr lang="en-gb" sz="1000" b="1" i="0" u="none" strike="noStrike" baseline="0">
                <a:solidFill>
                  <a:schemeClr val="tx1"/>
                </a:solidFill>
                <a:effectLst/>
              </a:rPr>
              <a:t>NO</a:t>
            </a:r>
            <a:endParaRPr lang="en-gb" sz="1100" b="1" dirty="0">
              <a:solidFill>
                <a:schemeClr val="tx1"/>
              </a:solidFill>
              <a:latin typeface="Delivery"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CABDC3DE-44D5-F5F3-AFA8-871448A9011B}"/>
              </a:ext>
            </a:extLst>
          </p:cNvPr>
          <p:cNvSpPr/>
          <p:nvPr/>
        </p:nvSpPr>
        <p:spPr>
          <a:xfrm>
            <a:off x="4203097" y="2687341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rtl="0" fontAlgn="ctr"/>
            <a:r>
              <a:rPr lang="en-gb" sz="1000" b="1" i="0" u="none" strike="noStrike" baseline="0">
                <a:solidFill>
                  <a:schemeClr val="tx1"/>
                </a:solidFill>
                <a:effectLst/>
              </a:rPr>
              <a:t>YES</a:t>
            </a:r>
            <a:endParaRPr lang="en-gb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095CD8AC-7D42-8FE8-8837-AC683517BE8C}"/>
              </a:ext>
            </a:extLst>
          </p:cNvPr>
          <p:cNvSpPr/>
          <p:nvPr/>
        </p:nvSpPr>
        <p:spPr>
          <a:xfrm>
            <a:off x="4203168" y="3214879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defTabSz="914377" rtl="0"/>
            <a:r>
              <a:rPr lang="en-gb" sz="1000" b="1" i="0" u="none" strike="noStrike" baseline="0">
                <a:solidFill>
                  <a:schemeClr val="tx1"/>
                </a:solidFill>
                <a:effectLst/>
              </a:rPr>
              <a:t>NO</a:t>
            </a:r>
            <a:endParaRPr lang="en-gb" sz="1100" b="1" dirty="0">
              <a:solidFill>
                <a:schemeClr val="tx1"/>
              </a:solidFill>
              <a:latin typeface="Delivery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A16DD896-1251-9D5F-5FED-5F76D4EC3A3C}"/>
              </a:ext>
            </a:extLst>
          </p:cNvPr>
          <p:cNvSpPr/>
          <p:nvPr/>
        </p:nvSpPr>
        <p:spPr>
          <a:xfrm>
            <a:off x="5310982" y="2686974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rtl="0" fontAlgn="ctr"/>
            <a:r>
              <a:rPr lang="en-gb" sz="1000" b="1" i="0" u="none" strike="noStrike" baseline="0">
                <a:solidFill>
                  <a:schemeClr val="tx1"/>
                </a:solidFill>
                <a:effectLst/>
              </a:rPr>
              <a:t>YES</a:t>
            </a:r>
            <a:endParaRPr lang="en-gb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381F1373-BDBA-6931-EEC0-7609E387034B}"/>
              </a:ext>
            </a:extLst>
          </p:cNvPr>
          <p:cNvSpPr/>
          <p:nvPr/>
        </p:nvSpPr>
        <p:spPr>
          <a:xfrm>
            <a:off x="5307814" y="3214879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defTabSz="914377" rtl="0"/>
            <a:r>
              <a:rPr lang="en-gb" sz="1000" b="1" i="0" u="none" strike="noStrike" baseline="0">
                <a:solidFill>
                  <a:schemeClr val="tx1"/>
                </a:solidFill>
                <a:effectLst/>
              </a:rPr>
              <a:t>NO</a:t>
            </a:r>
            <a:endParaRPr lang="en-gb" sz="1100" b="1" dirty="0">
              <a:solidFill>
                <a:schemeClr val="tx1"/>
              </a:solidFill>
              <a:latin typeface="Delivery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657FFC3-C512-D648-99FD-2C5E8EACE1DC}"/>
              </a:ext>
            </a:extLst>
          </p:cNvPr>
          <p:cNvSpPr/>
          <p:nvPr/>
        </p:nvSpPr>
        <p:spPr>
          <a:xfrm>
            <a:off x="1971890" y="2694628"/>
            <a:ext cx="1080000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rtl="0" fontAlgn="ctr"/>
            <a:r>
              <a:rPr lang="en-gb" sz="1000" b="1" i="0" u="none" strike="noStrike" baseline="0">
                <a:solidFill>
                  <a:schemeClr val="tx1"/>
                </a:solidFill>
                <a:effectLst/>
              </a:rPr>
              <a:t>YES</a:t>
            </a:r>
            <a:endParaRPr lang="en-gb" sz="1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7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A4C7100D-385E-89D3-4C7A-033E92AFF3D4}"/>
              </a:ext>
            </a:extLst>
          </p:cNvPr>
          <p:cNvSpPr txBox="1"/>
          <p:nvPr/>
        </p:nvSpPr>
        <p:spPr>
          <a:xfrm>
            <a:off x="440875" y="2365759"/>
            <a:ext cx="7890594" cy="20256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Delivery-Regular"/>
              </a:rPr>
              <a:t>use the createShipment or createShipments methods from wsdl </a:t>
            </a:r>
            <a:r>
              <a:rPr lang="en-US" sz="1400" b="1" dirty="0">
                <a:solidFill>
                  <a:srgbClr val="000000"/>
                </a:solidFill>
                <a:latin typeface="Delivery-Regular"/>
              </a:rPr>
              <a:t>https://dhl24.com.pl/webapi2/</a:t>
            </a:r>
            <a:r>
              <a:rPr lang="en-US" sz="1400" dirty="0">
                <a:solidFill>
                  <a:srgbClr val="000000"/>
                </a:solidFill>
                <a:latin typeface="Delivery-Regular"/>
              </a:rPr>
              <a:t> or use the createShipment method from wsdl </a:t>
            </a:r>
            <a:r>
              <a:rPr lang="en-US" sz="1400" b="1" dirty="0">
                <a:solidFill>
                  <a:srgbClr val="000000"/>
                </a:solidFill>
                <a:latin typeface="Delivery-Regular"/>
              </a:rPr>
              <a:t>https://dhl24.com.pl/servicepoint</a:t>
            </a:r>
            <a:endParaRPr lang="pl-PL" sz="1400" b="1" dirty="0">
              <a:solidFill>
                <a:srgbClr val="000000"/>
              </a:solidFill>
              <a:latin typeface="Delivery-Regular"/>
            </a:endParaRPr>
          </a:p>
          <a:p>
            <a:pPr marL="285750" indent="-285750" algn="l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Delivery-Regular"/>
              </a:rPr>
              <a:t>specify the SP product in api query;</a:t>
            </a:r>
          </a:p>
          <a:p>
            <a:pPr marL="285750" indent="-285750" algn="l">
              <a:buClr>
                <a:srgbClr val="D40511"/>
              </a:buClr>
              <a:buFont typeface="Wingdings" panose="05000000000000000000" pitchFamily="2" charset="2"/>
              <a:buChar char="§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Delivery-Regular"/>
              </a:rPr>
              <a:t>provide details of the Consignee: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Delivery-Regular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Delivery-Regular"/>
              </a:rPr>
              <a:t>name, post code, town/city, street, house number, e-mail or telephone number (or both)</a:t>
            </a:r>
          </a:p>
          <a:p>
            <a:pPr algn="l">
              <a:buClr>
                <a:srgbClr val="D40511"/>
              </a:buClr>
            </a:pPr>
            <a:br>
              <a:rPr lang="pl-PL" sz="1400" b="0" i="0" u="none" strike="noStrike" baseline="0" dirty="0">
                <a:solidFill>
                  <a:srgbClr val="000000"/>
                </a:solidFill>
                <a:latin typeface="Delivery-Regular"/>
              </a:rPr>
            </a:br>
            <a:endParaRPr lang="pl-PL" sz="1400" b="0" i="0" u="none" strike="noStrike" baseline="0" dirty="0">
              <a:solidFill>
                <a:srgbClr val="000000"/>
              </a:solidFill>
              <a:latin typeface="Delivery-Regular"/>
            </a:endParaRPr>
          </a:p>
          <a:p>
            <a:pPr algn="l">
              <a:buClr>
                <a:srgbClr val="D40511"/>
              </a:buClr>
            </a:pPr>
            <a:r>
              <a:rPr lang="en-US" sz="1400" b="1" i="0" u="none" strike="noStrike" baseline="0" dirty="0">
                <a:latin typeface="Delivery-Bold"/>
              </a:rPr>
              <a:t>Note: </a:t>
            </a:r>
            <a:r>
              <a:rPr lang="en-US" sz="1400" i="0" u="none" strike="noStrike" baseline="0" dirty="0">
                <a:latin typeface="Delivery-Bold"/>
              </a:rPr>
              <a:t>do not include the point number in your enquiry</a:t>
            </a:r>
            <a:endParaRPr lang="en-GB" sz="1400" dirty="0" err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155A96-646C-1E28-218B-D4A25DDF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8" y="163161"/>
            <a:ext cx="11327997" cy="658600"/>
          </a:xfrm>
        </p:spPr>
        <p:txBody>
          <a:bodyPr/>
          <a:lstStyle/>
          <a:p>
            <a:pPr algn="l" rtl="0"/>
            <a:r>
              <a:rPr lang="en-US" dirty="0"/>
              <a:t>HOW TO IMPLEMENT DHL CLOSE TO YOU IN YOUR SHOP?</a:t>
            </a:r>
            <a:endParaRPr lang="en-gb" b="1" i="0" u="none" baseline="0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885B5F1-C0F0-D1A9-3699-FD0EE26E6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405310"/>
            <a:ext cx="10823376" cy="184665"/>
          </a:xfrm>
        </p:spPr>
        <p:txBody>
          <a:bodyPr/>
          <a:lstStyle/>
          <a:p>
            <a:pPr algn="l" defTabSz="914377" rtl="0"/>
            <a:r>
              <a:rPr lang="en-US" b="0" i="0" u="none" baseline="0">
                <a:solidFill>
                  <a:prstClr val="black"/>
                </a:solidFill>
                <a:latin typeface="Delivery"/>
                <a:ea typeface="Delivery"/>
                <a:cs typeface="Delivery"/>
              </a:rPr>
              <a:t>DHL | Delivery to the nearest point | July 2024</a:t>
            </a:r>
            <a:endParaRPr lang="en-gb" dirty="0">
              <a:solidFill>
                <a:prstClr val="black"/>
              </a:solidFill>
              <a:latin typeface="Delivery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7F72969-4803-09E5-DD6B-0C0CE7E59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3" r="64079"/>
          <a:stretch/>
        </p:blipFill>
        <p:spPr>
          <a:xfrm>
            <a:off x="8465341" y="0"/>
            <a:ext cx="3850192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E9BB70B-F9BD-97F5-9912-EB7CBDAB5B92}"/>
              </a:ext>
            </a:extLst>
          </p:cNvPr>
          <p:cNvSpPr txBox="1"/>
          <p:nvPr/>
        </p:nvSpPr>
        <p:spPr>
          <a:xfrm>
            <a:off x="401317" y="1536647"/>
            <a:ext cx="7283171" cy="4734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Delivery-Bold"/>
              </a:rPr>
              <a:t>In order to integrate with DHL’s api for the </a:t>
            </a:r>
            <a:r>
              <a:rPr lang="en-US" sz="1800" b="1" i="0" u="none" strike="noStrike" baseline="0" dirty="0">
                <a:solidFill>
                  <a:srgbClr val="D40511"/>
                </a:solidFill>
                <a:latin typeface="Delivery-Bold"/>
              </a:rPr>
              <a:t>DHL CLOSE TO YOU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Delivery-Bold"/>
              </a:rPr>
              <a:t>option, you need to:</a:t>
            </a:r>
            <a:br>
              <a:rPr lang="pl-PL" sz="1800" b="1" i="0" u="none" strike="noStrike" baseline="0" dirty="0">
                <a:solidFill>
                  <a:srgbClr val="000000"/>
                </a:solidFill>
                <a:latin typeface="Delivery-Bold"/>
              </a:rPr>
            </a:br>
            <a:endParaRPr lang="en-GB" sz="1600" dirty="0" err="1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CDDE0F7-1D8F-6082-A8CC-AF11065D59AC}"/>
              </a:ext>
            </a:extLst>
          </p:cNvPr>
          <p:cNvSpPr txBox="1"/>
          <p:nvPr/>
        </p:nvSpPr>
        <p:spPr>
          <a:xfrm>
            <a:off x="440875" y="4492241"/>
            <a:ext cx="7308000" cy="1349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b="0" i="0" u="none" strike="noStrike" baseline="0" dirty="0">
                <a:latin typeface="Delivery-Regular"/>
              </a:rPr>
              <a:t>DHL will select the nearest DHL BOX machine or POP point based on your address data.</a:t>
            </a:r>
          </a:p>
          <a:p>
            <a:pPr algn="l"/>
            <a:r>
              <a:rPr lang="en-US" sz="1400" b="0" i="0" u="none" strike="noStrike" baseline="0" dirty="0">
                <a:latin typeface="Delivery-Regular"/>
              </a:rPr>
              <a:t>If the machine or point is far away, the courier will deliver the parcel to your door and send by e-mail or by a text message an information on the status of your shipment.</a:t>
            </a:r>
            <a:endParaRPr lang="pl-PL" sz="1400" b="0" i="0" u="none" strike="noStrike" baseline="0" dirty="0">
              <a:latin typeface="Delivery-Regular"/>
            </a:endParaRPr>
          </a:p>
          <a:p>
            <a:pPr algn="l"/>
            <a:endParaRPr lang="pl-PL" sz="1400" dirty="0">
              <a:latin typeface="Delivery-Regular"/>
            </a:endParaRPr>
          </a:p>
          <a:p>
            <a:pPr algn="l"/>
            <a:endParaRPr lang="en-US" sz="1400" b="0" i="0" u="none" strike="noStrike" baseline="0" dirty="0">
              <a:latin typeface="Delivery-Regular"/>
            </a:endParaRPr>
          </a:p>
          <a:p>
            <a:pPr algn="l"/>
            <a:r>
              <a:rPr lang="en-US" sz="1400" b="0" i="0" u="none" strike="noStrike" baseline="0" dirty="0">
                <a:latin typeface="Delivery-Regular"/>
              </a:rPr>
              <a:t>This option is also available in </a:t>
            </a:r>
            <a:r>
              <a:rPr lang="en-US" sz="1400" b="1" i="0" u="none" strike="noStrike" baseline="0" dirty="0">
                <a:latin typeface="Delivery-Regular"/>
              </a:rPr>
              <a:t>DHL24</a:t>
            </a:r>
            <a:r>
              <a:rPr lang="en-US" sz="1400" b="0" i="0" u="none" strike="noStrike" baseline="0" dirty="0">
                <a:latin typeface="Delivery-Regular"/>
              </a:rPr>
              <a:t> and TTW file import.</a:t>
            </a:r>
            <a:endParaRPr lang="en-GB" sz="1400" dirty="0" err="1"/>
          </a:p>
        </p:txBody>
      </p:sp>
      <p:pic>
        <p:nvPicPr>
          <p:cNvPr id="5" name="Obraz 4" descr="Obraz zawierający Grafika, symbol, logo, clipart&#10;&#10;Opis wygenerowany automatycznie">
            <a:extLst>
              <a:ext uri="{FF2B5EF4-FFF2-40B4-BE49-F238E27FC236}">
                <a16:creationId xmlns:a16="http://schemas.microsoft.com/office/drawing/2014/main" id="{AF1C2E5F-DD35-EBE5-039C-8A84C73A3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03421">
            <a:off x="7399776" y="3173880"/>
            <a:ext cx="135027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heme/theme1.xml><?xml version="1.0" encoding="utf-8"?>
<a:theme xmlns:a="http://schemas.openxmlformats.org/drawingml/2006/main" name="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E485B0AA-FDA7-465A-B4F9-1C96F00663B2}" vid="{BA4EAE46-C68A-4354-BEDF-27A175FF7B7D}"/>
    </a:ext>
  </a:extLst>
</a:theme>
</file>

<file path=ppt/theme/theme2.xml><?xml version="1.0" encoding="utf-8"?>
<a:theme xmlns:a="http://schemas.openxmlformats.org/drawingml/2006/main" name="1_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E485B0AA-FDA7-465A-B4F9-1C96F00663B2}" vid="{BA4EAE46-C68A-4354-BEDF-27A175FF7B7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36915f3-2f02-4945-8997-f2963298db46}" enabled="1" method="Standard" siteId="{cd99fef8-1cd3-4a2a-9bdf-15531181d65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8427</TotalTime>
  <Words>1099</Words>
  <Application>Microsoft Office PowerPoint</Application>
  <PresentationFormat>Widescreen</PresentationFormat>
  <Paragraphs>151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DHL</vt:lpstr>
      <vt:lpstr>1_DHL</vt:lpstr>
      <vt:lpstr>DHL Close to you  </vt:lpstr>
      <vt:lpstr>DHL CLOSE TO YOU DELIVERY TO THE NEAREST POINT – BUSINESS ASSUMPTIONS</vt:lpstr>
      <vt:lpstr> COLLECTION FROM A LOCKER OR A POINT WITHOUT MAP INTEGRATION!</vt:lpstr>
      <vt:lpstr>DELIVERY TO THE NEAREST POINT – WHAT DOES THE PROCESS LOOK LIKE? </vt:lpstr>
      <vt:lpstr>   BENEFITS FOR E-SHOP AND CONSUMER </vt:lpstr>
      <vt:lpstr>PowerPoint Presentation</vt:lpstr>
      <vt:lpstr>DHL24 – SHORTENING THE POINT SELECTION PROCESS</vt:lpstr>
      <vt:lpstr>COMPETITION</vt:lpstr>
      <vt:lpstr>HOW TO IMPLEMENT DHL CLOSE TO YOU IN YOUR SHOP?</vt:lpstr>
      <vt:lpstr>PowerPoint Presentation</vt:lpstr>
    </vt:vector>
  </TitlesOfParts>
  <Company>Deutsche Post DHL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Bukowski (DHL eCom PL)</dc:creator>
  <cp:lastModifiedBy>Elzbieta Matyja (DHL eCom PL)</cp:lastModifiedBy>
  <cp:revision>24</cp:revision>
  <dcterms:created xsi:type="dcterms:W3CDTF">2024-03-08T12:41:14Z</dcterms:created>
  <dcterms:modified xsi:type="dcterms:W3CDTF">2024-10-02T09:26:54Z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6915f3-2f02-4945-8997-f2963298db46_Enabled">
    <vt:lpwstr>true</vt:lpwstr>
  </property>
  <property fmtid="{D5CDD505-2E9C-101B-9397-08002B2CF9AE}" pid="3" name="MSIP_Label_736915f3-2f02-4945-8997-f2963298db46_SetDate">
    <vt:lpwstr>2024-03-08T12:41:33Z</vt:lpwstr>
  </property>
  <property fmtid="{D5CDD505-2E9C-101B-9397-08002B2CF9AE}" pid="4" name="MSIP_Label_736915f3-2f02-4945-8997-f2963298db46_Method">
    <vt:lpwstr>Standard</vt:lpwstr>
  </property>
  <property fmtid="{D5CDD505-2E9C-101B-9397-08002B2CF9AE}" pid="5" name="MSIP_Label_736915f3-2f02-4945-8997-f2963298db46_Name">
    <vt:lpwstr>Internal</vt:lpwstr>
  </property>
  <property fmtid="{D5CDD505-2E9C-101B-9397-08002B2CF9AE}" pid="6" name="MSIP_Label_736915f3-2f02-4945-8997-f2963298db46_SiteId">
    <vt:lpwstr>cd99fef8-1cd3-4a2a-9bdf-15531181d65e</vt:lpwstr>
  </property>
  <property fmtid="{D5CDD505-2E9C-101B-9397-08002B2CF9AE}" pid="7" name="MSIP_Label_736915f3-2f02-4945-8997-f2963298db46_ActionId">
    <vt:lpwstr>2fc742e0-82ef-427b-b32e-e23972b5e24d</vt:lpwstr>
  </property>
  <property fmtid="{D5CDD505-2E9C-101B-9397-08002B2CF9AE}" pid="8" name="MSIP_Label_736915f3-2f02-4945-8997-f2963298db46_ContentBits">
    <vt:lpwstr>1</vt:lpwstr>
  </property>
  <property fmtid="{D5CDD505-2E9C-101B-9397-08002B2CF9AE}" pid="9" name="ClassificationContentMarkingHeaderLocations">
    <vt:lpwstr>DHL:5</vt:lpwstr>
  </property>
  <property fmtid="{D5CDD505-2E9C-101B-9397-08002B2CF9AE}" pid="10" name="ClassificationContentMarkingHeaderText">
    <vt:lpwstr>FOR INTERNAL USE</vt:lpwstr>
  </property>
</Properties>
</file>